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72" r:id="rId2"/>
  </p:sldMasterIdLst>
  <p:notesMasterIdLst>
    <p:notesMasterId r:id="rId52"/>
  </p:notesMasterIdLst>
  <p:sldIdLst>
    <p:sldId id="256" r:id="rId3"/>
    <p:sldId id="465" r:id="rId4"/>
    <p:sldId id="466" r:id="rId5"/>
    <p:sldId id="467" r:id="rId6"/>
    <p:sldId id="468" r:id="rId7"/>
    <p:sldId id="469" r:id="rId8"/>
    <p:sldId id="470" r:id="rId9"/>
    <p:sldId id="471" r:id="rId10"/>
    <p:sldId id="472" r:id="rId11"/>
    <p:sldId id="473" r:id="rId12"/>
    <p:sldId id="474" r:id="rId13"/>
    <p:sldId id="475" r:id="rId14"/>
    <p:sldId id="476" r:id="rId15"/>
    <p:sldId id="477" r:id="rId16"/>
    <p:sldId id="478" r:id="rId17"/>
    <p:sldId id="479" r:id="rId18"/>
    <p:sldId id="480" r:id="rId19"/>
    <p:sldId id="481" r:id="rId20"/>
    <p:sldId id="482" r:id="rId21"/>
    <p:sldId id="483" r:id="rId22"/>
    <p:sldId id="484" r:id="rId23"/>
    <p:sldId id="485" r:id="rId24"/>
    <p:sldId id="486" r:id="rId25"/>
    <p:sldId id="487" r:id="rId26"/>
    <p:sldId id="488" r:id="rId27"/>
    <p:sldId id="489" r:id="rId28"/>
    <p:sldId id="490" r:id="rId29"/>
    <p:sldId id="491" r:id="rId30"/>
    <p:sldId id="492" r:id="rId31"/>
    <p:sldId id="493" r:id="rId32"/>
    <p:sldId id="494" r:id="rId33"/>
    <p:sldId id="495" r:id="rId34"/>
    <p:sldId id="496" r:id="rId35"/>
    <p:sldId id="497" r:id="rId36"/>
    <p:sldId id="498" r:id="rId37"/>
    <p:sldId id="499" r:id="rId38"/>
    <p:sldId id="500" r:id="rId39"/>
    <p:sldId id="501" r:id="rId40"/>
    <p:sldId id="502" r:id="rId41"/>
    <p:sldId id="503" r:id="rId42"/>
    <p:sldId id="508" r:id="rId43"/>
    <p:sldId id="504" r:id="rId44"/>
    <p:sldId id="505" r:id="rId45"/>
    <p:sldId id="506" r:id="rId46"/>
    <p:sldId id="507" r:id="rId47"/>
    <p:sldId id="509" r:id="rId48"/>
    <p:sldId id="510" r:id="rId49"/>
    <p:sldId id="511" r:id="rId50"/>
    <p:sldId id="512" r:id="rId51"/>
  </p:sldIdLst>
  <p:sldSz cx="9144000" cy="6858000" type="screen4x3"/>
  <p:notesSz cx="6858000" cy="9144000"/>
  <p:defaultTextStyle>
    <a:defPPr>
      <a:defRPr lang="en-US"/>
    </a:defPPr>
    <a:lvl1pPr algn="ctr" rtl="0" fontAlgn="base">
      <a:spcBef>
        <a:spcPct val="0"/>
      </a:spcBef>
      <a:spcAft>
        <a:spcPct val="0"/>
      </a:spcAft>
      <a:defRPr sz="5400" b="1" kern="1200">
        <a:solidFill>
          <a:schemeClr val="tx2"/>
        </a:solidFill>
        <a:latin typeface="Arial Black" panose="020B0A04020102020204" pitchFamily="34" charset="0"/>
        <a:ea typeface="+mn-ea"/>
        <a:cs typeface="Arial" panose="020B0604020202020204" pitchFamily="34" charset="0"/>
      </a:defRPr>
    </a:lvl1pPr>
    <a:lvl2pPr marL="457200" algn="ctr" rtl="0" fontAlgn="base">
      <a:spcBef>
        <a:spcPct val="0"/>
      </a:spcBef>
      <a:spcAft>
        <a:spcPct val="0"/>
      </a:spcAft>
      <a:defRPr sz="5400" b="1" kern="1200">
        <a:solidFill>
          <a:schemeClr val="tx2"/>
        </a:solidFill>
        <a:latin typeface="Arial Black" panose="020B0A04020102020204" pitchFamily="34" charset="0"/>
        <a:ea typeface="+mn-ea"/>
        <a:cs typeface="Arial" panose="020B0604020202020204" pitchFamily="34" charset="0"/>
      </a:defRPr>
    </a:lvl2pPr>
    <a:lvl3pPr marL="914400" algn="ctr" rtl="0" fontAlgn="base">
      <a:spcBef>
        <a:spcPct val="0"/>
      </a:spcBef>
      <a:spcAft>
        <a:spcPct val="0"/>
      </a:spcAft>
      <a:defRPr sz="5400" b="1" kern="1200">
        <a:solidFill>
          <a:schemeClr val="tx2"/>
        </a:solidFill>
        <a:latin typeface="Arial Black" panose="020B0A04020102020204" pitchFamily="34" charset="0"/>
        <a:ea typeface="+mn-ea"/>
        <a:cs typeface="Arial" panose="020B0604020202020204" pitchFamily="34" charset="0"/>
      </a:defRPr>
    </a:lvl3pPr>
    <a:lvl4pPr marL="1371600" algn="ctr" rtl="0" fontAlgn="base">
      <a:spcBef>
        <a:spcPct val="0"/>
      </a:spcBef>
      <a:spcAft>
        <a:spcPct val="0"/>
      </a:spcAft>
      <a:defRPr sz="5400" b="1" kern="1200">
        <a:solidFill>
          <a:schemeClr val="tx2"/>
        </a:solidFill>
        <a:latin typeface="Arial Black" panose="020B0A04020102020204" pitchFamily="34" charset="0"/>
        <a:ea typeface="+mn-ea"/>
        <a:cs typeface="Arial" panose="020B0604020202020204" pitchFamily="34" charset="0"/>
      </a:defRPr>
    </a:lvl4pPr>
    <a:lvl5pPr marL="1828800" algn="ctr" rtl="0" fontAlgn="base">
      <a:spcBef>
        <a:spcPct val="0"/>
      </a:spcBef>
      <a:spcAft>
        <a:spcPct val="0"/>
      </a:spcAft>
      <a:defRPr sz="5400" b="1" kern="1200">
        <a:solidFill>
          <a:schemeClr val="tx2"/>
        </a:solidFill>
        <a:latin typeface="Arial Black" panose="020B0A04020102020204" pitchFamily="34" charset="0"/>
        <a:ea typeface="+mn-ea"/>
        <a:cs typeface="Arial" panose="020B0604020202020204" pitchFamily="34" charset="0"/>
      </a:defRPr>
    </a:lvl5pPr>
    <a:lvl6pPr marL="2286000" algn="l" defTabSz="914400" rtl="0" eaLnBrk="1" latinLnBrk="0" hangingPunct="1">
      <a:defRPr sz="5400" b="1" kern="1200">
        <a:solidFill>
          <a:schemeClr val="tx2"/>
        </a:solidFill>
        <a:latin typeface="Arial Black" panose="020B0A04020102020204" pitchFamily="34" charset="0"/>
        <a:ea typeface="+mn-ea"/>
        <a:cs typeface="Arial" panose="020B0604020202020204" pitchFamily="34" charset="0"/>
      </a:defRPr>
    </a:lvl6pPr>
    <a:lvl7pPr marL="2743200" algn="l" defTabSz="914400" rtl="0" eaLnBrk="1" latinLnBrk="0" hangingPunct="1">
      <a:defRPr sz="5400" b="1" kern="1200">
        <a:solidFill>
          <a:schemeClr val="tx2"/>
        </a:solidFill>
        <a:latin typeface="Arial Black" panose="020B0A04020102020204" pitchFamily="34" charset="0"/>
        <a:ea typeface="+mn-ea"/>
        <a:cs typeface="Arial" panose="020B0604020202020204" pitchFamily="34" charset="0"/>
      </a:defRPr>
    </a:lvl7pPr>
    <a:lvl8pPr marL="3200400" algn="l" defTabSz="914400" rtl="0" eaLnBrk="1" latinLnBrk="0" hangingPunct="1">
      <a:defRPr sz="5400" b="1" kern="1200">
        <a:solidFill>
          <a:schemeClr val="tx2"/>
        </a:solidFill>
        <a:latin typeface="Arial Black" panose="020B0A04020102020204" pitchFamily="34" charset="0"/>
        <a:ea typeface="+mn-ea"/>
        <a:cs typeface="Arial" panose="020B0604020202020204" pitchFamily="34" charset="0"/>
      </a:defRPr>
    </a:lvl8pPr>
    <a:lvl9pPr marL="3657600" algn="l" defTabSz="914400" rtl="0" eaLnBrk="1" latinLnBrk="0" hangingPunct="1">
      <a:defRPr sz="5400" b="1" kern="1200">
        <a:solidFill>
          <a:schemeClr val="tx2"/>
        </a:solidFill>
        <a:latin typeface="Arial Black" panose="020B0A040201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000"/>
    <a:srgbClr val="408040"/>
    <a:srgbClr val="000010"/>
    <a:srgbClr val="503300"/>
    <a:srgbClr val="D60093"/>
    <a:srgbClr val="000000"/>
    <a:srgbClr val="FF6600"/>
    <a:srgbClr val="006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1404" y="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4A482F37-A8B4-4978-9A2A-55C3D5F0F626}"/>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solidFill>
                  <a:schemeClr val="tx1"/>
                </a:solidFill>
                <a:latin typeface="Arial" panose="020B0604020202020204" pitchFamily="34" charset="0"/>
              </a:defRPr>
            </a:lvl1pPr>
          </a:lstStyle>
          <a:p>
            <a:endParaRPr lang="en-US" altLang="en-US"/>
          </a:p>
        </p:txBody>
      </p:sp>
      <p:sp>
        <p:nvSpPr>
          <p:cNvPr id="3075" name="Rectangle 3">
            <a:extLst>
              <a:ext uri="{FF2B5EF4-FFF2-40B4-BE49-F238E27FC236}">
                <a16:creationId xmlns:a16="http://schemas.microsoft.com/office/drawing/2014/main" id="{56EE1B1C-4009-4AA9-A40F-8DA09363F19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panose="020B0604020202020204" pitchFamily="34" charset="0"/>
              </a:defRPr>
            </a:lvl1pPr>
          </a:lstStyle>
          <a:p>
            <a:endParaRPr lang="en-US" altLang="en-US"/>
          </a:p>
        </p:txBody>
      </p:sp>
      <p:sp>
        <p:nvSpPr>
          <p:cNvPr id="3076" name="Rectangle 4">
            <a:extLst>
              <a:ext uri="{FF2B5EF4-FFF2-40B4-BE49-F238E27FC236}">
                <a16:creationId xmlns:a16="http://schemas.microsoft.com/office/drawing/2014/main" id="{27DC88B5-311F-4CBC-8305-4A0864CAD20D}"/>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0A0BBDFD-26F0-4335-9596-19B50DD3C31B}"/>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8" name="Rectangle 6">
            <a:extLst>
              <a:ext uri="{FF2B5EF4-FFF2-40B4-BE49-F238E27FC236}">
                <a16:creationId xmlns:a16="http://schemas.microsoft.com/office/drawing/2014/main" id="{044E4F52-89A4-4CFF-BD88-B2045744BA1C}"/>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solidFill>
                  <a:schemeClr val="tx1"/>
                </a:solidFill>
                <a:latin typeface="Arial" panose="020B0604020202020204" pitchFamily="34" charset="0"/>
              </a:defRPr>
            </a:lvl1pPr>
          </a:lstStyle>
          <a:p>
            <a:endParaRPr lang="en-US" altLang="en-US"/>
          </a:p>
        </p:txBody>
      </p:sp>
      <p:sp>
        <p:nvSpPr>
          <p:cNvPr id="3079" name="Rectangle 7">
            <a:extLst>
              <a:ext uri="{FF2B5EF4-FFF2-40B4-BE49-F238E27FC236}">
                <a16:creationId xmlns:a16="http://schemas.microsoft.com/office/drawing/2014/main" id="{18AF3EC5-1ACD-4413-AD98-FBD1A5AD7B51}"/>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panose="020B0604020202020204" pitchFamily="34" charset="0"/>
              </a:defRPr>
            </a:lvl1pPr>
          </a:lstStyle>
          <a:p>
            <a:fld id="{50F13BBE-5FFC-41B3-9956-ABD48F2B8D8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EA44AE6-3094-41CB-8091-33B312C6F4FF}"/>
              </a:ext>
            </a:extLst>
          </p:cNvPr>
          <p:cNvSpPr>
            <a:spLocks noGrp="1" noChangeArrowheads="1"/>
          </p:cNvSpPr>
          <p:nvPr>
            <p:ph type="sldNum" sz="quarter" idx="5"/>
          </p:nvPr>
        </p:nvSpPr>
        <p:spPr>
          <a:ln/>
        </p:spPr>
        <p:txBody>
          <a:bodyPr/>
          <a:lstStyle/>
          <a:p>
            <a:fld id="{B3FACF56-7DAF-44F9-B9D2-D9029E53D5EF}" type="slidenum">
              <a:rPr lang="en-US" altLang="en-US"/>
              <a:pPr/>
              <a:t>1</a:t>
            </a:fld>
            <a:endParaRPr lang="en-US" altLang="en-US"/>
          </a:p>
        </p:txBody>
      </p:sp>
      <p:sp>
        <p:nvSpPr>
          <p:cNvPr id="4098" name="Rectangle 2">
            <a:extLst>
              <a:ext uri="{FF2B5EF4-FFF2-40B4-BE49-F238E27FC236}">
                <a16:creationId xmlns:a16="http://schemas.microsoft.com/office/drawing/2014/main" id="{CAA15A70-6264-42EE-ADCC-E96FAE24C6A7}"/>
              </a:ext>
            </a:extLst>
          </p:cNvPr>
          <p:cNvSpPr>
            <a:spLocks noRot="1" noChangeArrowheads="1" noTextEdit="1"/>
          </p:cNvSpPr>
          <p:nvPr>
            <p:ph type="sldImg"/>
          </p:nvPr>
        </p:nvSpPr>
        <p:spPr>
          <a:ln/>
        </p:spPr>
      </p:sp>
      <p:sp>
        <p:nvSpPr>
          <p:cNvPr id="4099" name="Rectangle 3">
            <a:extLst>
              <a:ext uri="{FF2B5EF4-FFF2-40B4-BE49-F238E27FC236}">
                <a16:creationId xmlns:a16="http://schemas.microsoft.com/office/drawing/2014/main" id="{83507A9E-7149-4DF5-B28E-FF4D9DC8ECCF}"/>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61005-1C07-4C69-BAEE-B1BB030A7A28}"/>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B694EA-3DB3-4651-B93E-906109415241}"/>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401621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ECA6B-17BC-4883-A014-8C1ADA1DA250}"/>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6EAC39F3-AC28-4046-B1EF-386FF15B67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7668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F1340-145C-4B9F-8918-728E0B0414BE}"/>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B288A24-5BE5-42D8-8AA5-F754CE7F724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2962100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4AE64-C9B3-4400-98BD-95029420CC2C}"/>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CD7A210D-89E9-4AB1-A989-00C956DE4114}"/>
              </a:ext>
            </a:extLst>
          </p:cNvPr>
          <p:cNvSpPr>
            <a:spLocks noGrp="1"/>
          </p:cNvSpPr>
          <p:nvPr>
            <p:ph sz="half" idx="1"/>
          </p:nvPr>
        </p:nvSpPr>
        <p:spPr>
          <a:xfrm>
            <a:off x="609600" y="228600"/>
            <a:ext cx="3810000" cy="2209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BE506D-5726-40C8-819C-683496C51D83}"/>
              </a:ext>
            </a:extLst>
          </p:cNvPr>
          <p:cNvSpPr>
            <a:spLocks noGrp="1"/>
          </p:cNvSpPr>
          <p:nvPr>
            <p:ph sz="half" idx="2"/>
          </p:nvPr>
        </p:nvSpPr>
        <p:spPr>
          <a:xfrm>
            <a:off x="4572000" y="228600"/>
            <a:ext cx="3810000" cy="2209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5820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FBC0E-756E-4853-9684-FD765694261C}"/>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183BC48D-6E81-4153-B745-8F676B16634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CBC6E0-C72E-4BAE-B3CC-B7A70509A003}"/>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15A2E5-7685-42C1-8FC7-87B22F98DF27}"/>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49D9EA-E672-463D-B9F5-F7E2ADFBBE3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8194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9CBD5-2725-4104-AFC6-C76B3BBCAB5A}"/>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923224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1333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178EC-223A-4FF6-907D-C1BE2669BF2B}"/>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B43A331-B040-4833-910F-3AC1C999832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0847E5E-8214-40F0-9569-D5254E912AA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71668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D8B7F-B736-4AC5-ACF2-9A1A61DA5C99}"/>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946BFF-F691-45CC-932B-6944F27C9CC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9507183-2E58-46D7-A87A-6EE35BECBE4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571484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42DBB-17A0-4BD2-8943-165B07108C38}"/>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536532-E282-41FE-9D42-B35687EE2B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9789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22F748-93D9-4842-9550-2A371CD9E2D9}"/>
              </a:ext>
            </a:extLst>
          </p:cNvPr>
          <p:cNvSpPr>
            <a:spLocks noGrp="1"/>
          </p:cNvSpPr>
          <p:nvPr>
            <p:ph type="title" orient="vert"/>
          </p:nvPr>
        </p:nvSpPr>
        <p:spPr>
          <a:xfrm>
            <a:off x="6538913" y="228600"/>
            <a:ext cx="1976437" cy="2209800"/>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2A7300-1618-49EA-9C4E-59A343714E71}"/>
              </a:ext>
            </a:extLst>
          </p:cNvPr>
          <p:cNvSpPr>
            <a:spLocks noGrp="1"/>
          </p:cNvSpPr>
          <p:nvPr>
            <p:ph type="body" orient="vert" idx="1"/>
          </p:nvPr>
        </p:nvSpPr>
        <p:spPr>
          <a:xfrm>
            <a:off x="609600" y="228600"/>
            <a:ext cx="5776913" cy="2209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4374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useBgFill="1">
        <p:nvSpPr>
          <p:cNvPr id="71685" name="Freeform 5">
            <a:extLst>
              <a:ext uri="{FF2B5EF4-FFF2-40B4-BE49-F238E27FC236}">
                <a16:creationId xmlns:a16="http://schemas.microsoft.com/office/drawing/2014/main" id="{7743B6DF-7FA8-43F3-B6C0-A33139AB98EB}"/>
              </a:ext>
            </a:extLst>
          </p:cNvPr>
          <p:cNvSpPr>
            <a:spLocks/>
          </p:cNvSpPr>
          <p:nvPr/>
        </p:nvSpPr>
        <p:spPr bwMode="hidden">
          <a:xfrm>
            <a:off x="6242050" y="6269038"/>
            <a:ext cx="2895600" cy="609600"/>
          </a:xfrm>
          <a:custGeom>
            <a:avLst/>
            <a:gdLst>
              <a:gd name="T0" fmla="*/ 5748 w 5748"/>
              <a:gd name="T1" fmla="*/ 246 h 246"/>
              <a:gd name="T2" fmla="*/ 0 w 5748"/>
              <a:gd name="T3" fmla="*/ 246 h 246"/>
              <a:gd name="T4" fmla="*/ 0 w 5748"/>
              <a:gd name="T5" fmla="*/ 0 h 246"/>
              <a:gd name="T6" fmla="*/ 5748 w 5748"/>
              <a:gd name="T7" fmla="*/ 0 h 246"/>
              <a:gd name="T8" fmla="*/ 5748 w 5748"/>
              <a:gd name="T9" fmla="*/ 246 h 246"/>
              <a:gd name="T10" fmla="*/ 5748 w 5748"/>
              <a:gd name="T11" fmla="*/ 246 h 246"/>
            </a:gdLst>
            <a:ahLst/>
            <a:cxnLst>
              <a:cxn ang="0">
                <a:pos x="T0" y="T1"/>
              </a:cxn>
              <a:cxn ang="0">
                <a:pos x="T2" y="T3"/>
              </a:cxn>
              <a:cxn ang="0">
                <a:pos x="T4" y="T5"/>
              </a:cxn>
              <a:cxn ang="0">
                <a:pos x="T6" y="T7"/>
              </a:cxn>
              <a:cxn ang="0">
                <a:pos x="T8" y="T9"/>
              </a:cxn>
              <a:cxn ang="0">
                <a:pos x="T10" y="T11"/>
              </a:cxn>
            </a:cxnLst>
            <a:rect l="0" t="0" r="r" b="b"/>
            <a:pathLst>
              <a:path w="5748" h="246">
                <a:moveTo>
                  <a:pt x="5748" y="246"/>
                </a:moveTo>
                <a:lnTo>
                  <a:pt x="0" y="246"/>
                </a:lnTo>
                <a:lnTo>
                  <a:pt x="0" y="0"/>
                </a:lnTo>
                <a:lnTo>
                  <a:pt x="5748" y="0"/>
                </a:lnTo>
                <a:lnTo>
                  <a:pt x="5748" y="246"/>
                </a:lnTo>
                <a:lnTo>
                  <a:pt x="5748" y="246"/>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702" name="Rectangle 22">
            <a:extLst>
              <a:ext uri="{FF2B5EF4-FFF2-40B4-BE49-F238E27FC236}">
                <a16:creationId xmlns:a16="http://schemas.microsoft.com/office/drawing/2014/main" id="{E217FB30-85EB-4AB9-B7FC-E744E01CC0FD}"/>
              </a:ext>
            </a:extLst>
          </p:cNvPr>
          <p:cNvSpPr>
            <a:spLocks noGrp="1" noChangeArrowheads="1"/>
          </p:cNvSpPr>
          <p:nvPr>
            <p:ph type="ctrTitle" sz="quarter"/>
          </p:nvPr>
        </p:nvSpPr>
        <p:spPr>
          <a:xfrm>
            <a:off x="457200" y="1447800"/>
            <a:ext cx="8229600" cy="1736725"/>
          </a:xfrm>
          <a:noFill/>
          <a:extLst>
            <a:ext uri="{909E8E84-426E-40DD-AFC4-6F175D3DCCD1}">
              <a14:hiddenFill xmlns:a14="http://schemas.microsoft.com/office/drawing/2010/main">
                <a:solidFill>
                  <a:schemeClr val="accent1"/>
                </a:solidFill>
              </a14:hiddenFill>
            </a:ext>
          </a:extLst>
        </p:spPr>
        <p:txBody>
          <a:bodyPr/>
          <a:lstStyle>
            <a:lvl1pPr>
              <a:defRPr sz="3400" b="0">
                <a:solidFill>
                  <a:srgbClr val="000040"/>
                </a:solidFill>
                <a:effectLst/>
                <a:latin typeface="Arial Black" panose="020B0A04020102020204" pitchFamily="34" charset="0"/>
              </a:defRPr>
            </a:lvl1pPr>
          </a:lstStyle>
          <a:p>
            <a:pPr lvl="0"/>
            <a:endParaRPr lang="en-US" altLang="en-US" noProof="0"/>
          </a:p>
        </p:txBody>
      </p:sp>
      <p:sp>
        <p:nvSpPr>
          <p:cNvPr id="71703" name="Rectangle 23">
            <a:extLst>
              <a:ext uri="{FF2B5EF4-FFF2-40B4-BE49-F238E27FC236}">
                <a16:creationId xmlns:a16="http://schemas.microsoft.com/office/drawing/2014/main" id="{BC7A8CEA-82A1-42F9-9EEA-076329BF629B}"/>
              </a:ext>
            </a:extLst>
          </p:cNvPr>
          <p:cNvSpPr>
            <a:spLocks noGrp="1" noChangeArrowheads="1"/>
          </p:cNvSpPr>
          <p:nvPr>
            <p:ph type="subTitle" sz="quarter" idx="1"/>
          </p:nvPr>
        </p:nvSpPr>
        <p:spPr>
          <a:xfrm>
            <a:off x="2895600" y="5029200"/>
            <a:ext cx="5867400" cy="457200"/>
          </a:xfrm>
          <a:solidFill>
            <a:schemeClr val="tx2">
              <a:alpha val="0"/>
            </a:schemeClr>
          </a:solidFill>
          <a:ln w="9525">
            <a:noFill/>
          </a:ln>
          <a:extLst>
            <a:ext uri="{91240B29-F687-4F45-9708-019B960494DF}">
              <a14:hiddenLine xmlns:a14="http://schemas.microsoft.com/office/drawing/2010/main" w="9525">
                <a:solidFill>
                  <a:schemeClr val="tx1"/>
                </a:solidFill>
                <a:miter lim="800000"/>
                <a:headEnd/>
                <a:tailEnd/>
              </a14:hiddenLine>
            </a:ext>
          </a:extLst>
        </p:spPr>
        <p:txBody>
          <a:bodyPr/>
          <a:lstStyle>
            <a:lvl1pPr marL="0" indent="0" algn="ctr">
              <a:defRPr b="0">
                <a:effectLst>
                  <a:outerShdw blurRad="38100" dist="38100" dir="2700000" algn="tl">
                    <a:srgbClr val="FFFFFF"/>
                  </a:outerShdw>
                </a:effectLst>
                <a:latin typeface="Arial Black" panose="020B0A04020102020204" pitchFamily="34" charset="0"/>
              </a:defRPr>
            </a:lvl1pPr>
          </a:lstStyle>
          <a:p>
            <a:pPr lvl="0"/>
            <a:r>
              <a:rPr lang="en-US" altLang="en-US" noProof="0"/>
              <a:t>Steve Morrison and Larry Wessels</a:t>
            </a:r>
          </a:p>
        </p:txBody>
      </p:sp>
      <p:sp>
        <p:nvSpPr>
          <p:cNvPr id="71707" name="AutoShape 27">
            <a:extLst>
              <a:ext uri="{FF2B5EF4-FFF2-40B4-BE49-F238E27FC236}">
                <a16:creationId xmlns:a16="http://schemas.microsoft.com/office/drawing/2014/main" id="{30976423-20FB-4433-8126-092DD97A6C94}"/>
              </a:ext>
            </a:extLst>
          </p:cNvPr>
          <p:cNvSpPr>
            <a:spLocks noChangeArrowheads="1"/>
          </p:cNvSpPr>
          <p:nvPr/>
        </p:nvSpPr>
        <p:spPr bwMode="auto">
          <a:xfrm>
            <a:off x="-990600" y="6096000"/>
            <a:ext cx="914400" cy="914400"/>
          </a:xfrm>
          <a:prstGeom prst="irregularSeal2">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38793-66F7-45A4-9407-2BF6C57EA4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3789CF-BA0A-4614-8B59-0184C43DB7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69721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60A88-02BF-4CA8-B31A-E3641A4988DC}"/>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7FCD470-D3CA-463E-8FA9-C59B12F8BAE7}"/>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4368149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07BEE-FAF7-4C8F-9C19-13723FFC72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39D8E5-2AEE-48FD-B053-12008DD7878E}"/>
              </a:ext>
            </a:extLst>
          </p:cNvPr>
          <p:cNvSpPr>
            <a:spLocks noGrp="1"/>
          </p:cNvSpPr>
          <p:nvPr>
            <p:ph sz="half" idx="1"/>
          </p:nvPr>
        </p:nvSpPr>
        <p:spPr>
          <a:xfrm>
            <a:off x="457200" y="1143000"/>
            <a:ext cx="3886200" cy="5334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2EC548-CAD9-4285-9632-6471C047BA1B}"/>
              </a:ext>
            </a:extLst>
          </p:cNvPr>
          <p:cNvSpPr>
            <a:spLocks noGrp="1"/>
          </p:cNvSpPr>
          <p:nvPr>
            <p:ph sz="half" idx="2"/>
          </p:nvPr>
        </p:nvSpPr>
        <p:spPr>
          <a:xfrm>
            <a:off x="4495800" y="1143000"/>
            <a:ext cx="3886200" cy="5334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40602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9EA1C-2A8E-477A-BDC2-2214B0831990}"/>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B3C7D51-2473-48C5-8468-797F42C9D0A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1AEAD5-5A3B-475F-B3BF-13B91700CD91}"/>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9780555-080A-4DEB-9923-3EEE0D6B9B1F}"/>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019E0D-5ED9-4DE4-B6BD-35BDDF8A8D2C}"/>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4684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A5D86-73E4-48CD-AA35-889966631CA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3374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9135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072EB-C968-4594-992D-8A0D47AB696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231FC98-5E5C-4D5D-9683-79AECDE7D03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150D41-848C-4218-8DA5-19A1AAB38C0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892860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8B7A-49DD-495F-8213-28439D24020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952B3D-12FC-4024-84A2-F5EBDE78205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B9361A-C51E-4B77-9307-BC651FF2F00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993216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C2CDC-0AC9-421A-854F-A14D0ACB69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FB8677-8E1D-46BF-8B8B-DCCA847592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79702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02044E-EEC2-42A5-8DA1-962CF25C90DA}"/>
              </a:ext>
            </a:extLst>
          </p:cNvPr>
          <p:cNvSpPr>
            <a:spLocks noGrp="1"/>
          </p:cNvSpPr>
          <p:nvPr>
            <p:ph type="title" orient="vert"/>
          </p:nvPr>
        </p:nvSpPr>
        <p:spPr>
          <a:xfrm>
            <a:off x="6400800" y="304800"/>
            <a:ext cx="1981200" cy="61722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8ED170-9A38-43AF-B573-949FAABBB674}"/>
              </a:ext>
            </a:extLst>
          </p:cNvPr>
          <p:cNvSpPr>
            <a:spLocks noGrp="1"/>
          </p:cNvSpPr>
          <p:nvPr>
            <p:ph type="body" orient="vert" idx="1"/>
          </p:nvPr>
        </p:nvSpPr>
        <p:spPr>
          <a:xfrm>
            <a:off x="457200" y="304800"/>
            <a:ext cx="579120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56908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1C4FD-DD72-4C8F-B0CF-14C3E3398194}"/>
              </a:ext>
            </a:extLst>
          </p:cNvPr>
          <p:cNvSpPr>
            <a:spLocks noGrp="1"/>
          </p:cNvSpPr>
          <p:nvPr>
            <p:ph type="title"/>
          </p:nvPr>
        </p:nvSpPr>
        <p:spPr>
          <a:xfrm>
            <a:off x="457200" y="304800"/>
            <a:ext cx="7924800" cy="838200"/>
          </a:xfrm>
        </p:spPr>
        <p:txBody>
          <a:bodyPr/>
          <a:lstStyle/>
          <a:p>
            <a:r>
              <a:rPr lang="en-US"/>
              <a:t>Click to edit Master title style</a:t>
            </a:r>
          </a:p>
        </p:txBody>
      </p:sp>
      <p:sp>
        <p:nvSpPr>
          <p:cNvPr id="3" name="Table Placeholder 2">
            <a:extLst>
              <a:ext uri="{FF2B5EF4-FFF2-40B4-BE49-F238E27FC236}">
                <a16:creationId xmlns:a16="http://schemas.microsoft.com/office/drawing/2014/main" id="{9ABF2286-767C-4403-94DA-C94912B9D0A1}"/>
              </a:ext>
            </a:extLst>
          </p:cNvPr>
          <p:cNvSpPr>
            <a:spLocks noGrp="1"/>
          </p:cNvSpPr>
          <p:nvPr>
            <p:ph type="tbl" idx="1"/>
          </p:nvPr>
        </p:nvSpPr>
        <p:spPr>
          <a:xfrm>
            <a:off x="457200" y="1143000"/>
            <a:ext cx="7924800" cy="5334000"/>
          </a:xfrm>
        </p:spPr>
        <p:txBody>
          <a:bodyPr/>
          <a:lstStyle/>
          <a:p>
            <a:endParaRPr lang="en-US"/>
          </a:p>
        </p:txBody>
      </p:sp>
    </p:spTree>
    <p:extLst>
      <p:ext uri="{BB962C8B-B14F-4D97-AF65-F5344CB8AC3E}">
        <p14:creationId xmlns:p14="http://schemas.microsoft.com/office/powerpoint/2010/main" val="375836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52279" name="Rectangle 23">
            <a:extLst>
              <a:ext uri="{FF2B5EF4-FFF2-40B4-BE49-F238E27FC236}">
                <a16:creationId xmlns:a16="http://schemas.microsoft.com/office/drawing/2014/main" id="{3409EE64-86BD-49D4-A5E3-D33613C4EAEF}"/>
              </a:ext>
            </a:extLst>
          </p:cNvPr>
          <p:cNvSpPr>
            <a:spLocks noGrp="1" noChangeArrowheads="1"/>
          </p:cNvSpPr>
          <p:nvPr>
            <p:ph type="body" idx="1"/>
          </p:nvPr>
        </p:nvSpPr>
        <p:spPr bwMode="auto">
          <a:xfrm>
            <a:off x="609600" y="228600"/>
            <a:ext cx="7772400" cy="2209800"/>
          </a:xfrm>
          <a:prstGeom prst="rect">
            <a:avLst/>
          </a:prstGeom>
          <a:gradFill rotWithShape="1">
            <a:gsLst>
              <a:gs pos="0">
                <a:srgbClr val="001000">
                  <a:alpha val="89999"/>
                </a:srgbClr>
              </a:gs>
              <a:gs pos="100000">
                <a:srgbClr val="10201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p:txBody>
      </p:sp>
    </p:spTree>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fontAlgn="base">
        <a:spcBef>
          <a:spcPct val="0"/>
        </a:spcBef>
        <a:spcAft>
          <a:spcPct val="0"/>
        </a:spcAft>
        <a:defRPr sz="3200" b="1" kern="1200">
          <a:solidFill>
            <a:srgbClr val="FFCC00"/>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3200" b="1">
          <a:solidFill>
            <a:srgbClr val="FFCC00"/>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algn="ctr" rtl="0" fontAlgn="base">
        <a:spcBef>
          <a:spcPct val="0"/>
        </a:spcBef>
        <a:spcAft>
          <a:spcPct val="0"/>
        </a:spcAft>
        <a:defRPr sz="3200" b="1">
          <a:solidFill>
            <a:srgbClr val="FFCC00"/>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algn="ctr" rtl="0" fontAlgn="base">
        <a:spcBef>
          <a:spcPct val="0"/>
        </a:spcBef>
        <a:spcAft>
          <a:spcPct val="0"/>
        </a:spcAft>
        <a:defRPr sz="3200" b="1">
          <a:solidFill>
            <a:srgbClr val="FFCC00"/>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algn="ctr" rtl="0" fontAlgn="base">
        <a:spcBef>
          <a:spcPct val="0"/>
        </a:spcBef>
        <a:spcAft>
          <a:spcPct val="0"/>
        </a:spcAft>
        <a:defRPr sz="3200" b="1">
          <a:solidFill>
            <a:srgbClr val="FFCC00"/>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457200" algn="ctr" rtl="0" fontAlgn="base">
        <a:spcBef>
          <a:spcPct val="0"/>
        </a:spcBef>
        <a:spcAft>
          <a:spcPct val="0"/>
        </a:spcAft>
        <a:defRPr sz="3200" b="1">
          <a:solidFill>
            <a:srgbClr val="FFCC00"/>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914400" algn="ctr" rtl="0" fontAlgn="base">
        <a:spcBef>
          <a:spcPct val="0"/>
        </a:spcBef>
        <a:spcAft>
          <a:spcPct val="0"/>
        </a:spcAft>
        <a:defRPr sz="3200" b="1">
          <a:solidFill>
            <a:srgbClr val="FFCC00"/>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1371600" algn="ctr" rtl="0" fontAlgn="base">
        <a:spcBef>
          <a:spcPct val="0"/>
        </a:spcBef>
        <a:spcAft>
          <a:spcPct val="0"/>
        </a:spcAft>
        <a:defRPr sz="3200" b="1">
          <a:solidFill>
            <a:srgbClr val="FFCC00"/>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1828800" algn="ctr" rtl="0" fontAlgn="base">
        <a:spcBef>
          <a:spcPct val="0"/>
        </a:spcBef>
        <a:spcAft>
          <a:spcPct val="0"/>
        </a:spcAft>
        <a:defRPr sz="3200" b="1">
          <a:solidFill>
            <a:srgbClr val="FFCC00"/>
          </a:solidFill>
          <a:effectLst>
            <a:outerShdw blurRad="38100" dist="38100" dir="2700000" algn="tl">
              <a:srgbClr val="000000"/>
            </a:outerShdw>
          </a:effectLst>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lr>
          <a:schemeClr val="tx2"/>
        </a:buClr>
        <a:defRPr sz="2400" b="1" kern="1200">
          <a:solidFill>
            <a:schemeClr val="tx1"/>
          </a:solidFill>
          <a:latin typeface="+mn-lt"/>
          <a:ea typeface="+mn-ea"/>
          <a:cs typeface="+mn-cs"/>
        </a:defRPr>
      </a:lvl1pPr>
      <a:lvl2pPr marL="742950" indent="-285750" algn="l" rtl="0" fontAlgn="base">
        <a:spcBef>
          <a:spcPct val="20000"/>
        </a:spcBef>
        <a:spcAft>
          <a:spcPct val="0"/>
        </a:spcAft>
        <a:defRPr sz="2200" b="1" kern="1200">
          <a:solidFill>
            <a:schemeClr val="tx1"/>
          </a:solidFill>
          <a:latin typeface="+mn-lt"/>
          <a:ea typeface="+mn-ea"/>
          <a:cs typeface="+mn-cs"/>
        </a:defRPr>
      </a:lvl2pPr>
      <a:lvl3pPr marL="1143000" indent="-228600" algn="l" rtl="0" fontAlgn="base">
        <a:spcBef>
          <a:spcPct val="20000"/>
        </a:spcBef>
        <a:spcAft>
          <a:spcPct val="0"/>
        </a:spcAft>
        <a:buClr>
          <a:schemeClr val="tx2"/>
        </a:buClr>
        <a:buChar char="•"/>
        <a:defRPr sz="2400" kern="1200">
          <a:solidFill>
            <a:schemeClr val="tx1"/>
          </a:solidFill>
          <a:latin typeface="+mj-lt"/>
          <a:ea typeface="+mn-ea"/>
          <a:cs typeface="+mn-cs"/>
        </a:defRPr>
      </a:lvl3pPr>
      <a:lvl4pPr marL="1600200" indent="-228600" algn="l" rtl="0" fontAlgn="base">
        <a:spcBef>
          <a:spcPct val="20000"/>
        </a:spcBef>
        <a:spcAft>
          <a:spcPct val="0"/>
        </a:spcAft>
        <a:buChar char="–"/>
        <a:defRPr sz="2000" kern="1200">
          <a:solidFill>
            <a:schemeClr val="tx1"/>
          </a:solidFill>
          <a:latin typeface="+mj-lt"/>
          <a:ea typeface="+mn-ea"/>
          <a:cs typeface="+mn-cs"/>
        </a:defRPr>
      </a:lvl4pPr>
      <a:lvl5pPr marL="2057400" indent="-228600" algn="l" rtl="0" fontAlgn="base">
        <a:spcBef>
          <a:spcPct val="20000"/>
        </a:spcBef>
        <a:spcAft>
          <a:spcPct val="0"/>
        </a:spcAft>
        <a:buClr>
          <a:schemeClr val="tx2"/>
        </a:buClr>
        <a:buChar char="•"/>
        <a:defRPr sz="20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70678" name="Rectangle 22" descr="mkg_simpletexture_1">
            <a:extLst>
              <a:ext uri="{FF2B5EF4-FFF2-40B4-BE49-F238E27FC236}">
                <a16:creationId xmlns:a16="http://schemas.microsoft.com/office/drawing/2014/main" id="{B2638EF4-3491-4104-B2E3-D0C33D6730B3}"/>
              </a:ext>
            </a:extLst>
          </p:cNvPr>
          <p:cNvSpPr>
            <a:spLocks noGrp="1" noChangeArrowheads="1"/>
          </p:cNvSpPr>
          <p:nvPr>
            <p:ph type="title"/>
          </p:nvPr>
        </p:nvSpPr>
        <p:spPr bwMode="auto">
          <a:xfrm>
            <a:off x="457200" y="304800"/>
            <a:ext cx="7924800" cy="838200"/>
          </a:xfrm>
          <a:prstGeom prst="rect">
            <a:avLst/>
          </a:prstGeom>
          <a:blipFill dpi="0" rotWithShape="1">
            <a:blip r:embed="rId15">
              <a:alphaModFix amt="30000"/>
            </a:blip>
            <a:srcRect/>
            <a:stretch>
              <a:fillRect/>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en-US" altLang="en-US"/>
          </a:p>
        </p:txBody>
      </p:sp>
      <p:sp>
        <p:nvSpPr>
          <p:cNvPr id="70679" name="Rectangle 23" descr="mkg_simpletexture_1">
            <a:extLst>
              <a:ext uri="{FF2B5EF4-FFF2-40B4-BE49-F238E27FC236}">
                <a16:creationId xmlns:a16="http://schemas.microsoft.com/office/drawing/2014/main" id="{37AC4FFF-D2FA-4185-96AB-81460C8ADEE7}"/>
              </a:ext>
            </a:extLst>
          </p:cNvPr>
          <p:cNvSpPr>
            <a:spLocks noGrp="1" noChangeArrowheads="1"/>
          </p:cNvSpPr>
          <p:nvPr>
            <p:ph type="body" idx="1"/>
          </p:nvPr>
        </p:nvSpPr>
        <p:spPr bwMode="auto">
          <a:xfrm>
            <a:off x="457200" y="1143000"/>
            <a:ext cx="7924800" cy="5334000"/>
          </a:xfrm>
          <a:prstGeom prst="rect">
            <a:avLst/>
          </a:prstGeom>
          <a:blipFill dpi="0" rotWithShape="1">
            <a:blip r:embed="rId15">
              <a:alphaModFix amt="70000"/>
            </a:blip>
            <a:srcRect/>
            <a:stretch>
              <a:fillRect/>
            </a:stretch>
          </a:blipFill>
          <a:ln w="50800">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endParaRPr lang="en-US" altLang="en-US"/>
          </a:p>
        </p:txBody>
      </p:sp>
    </p:spTree>
  </p:cSld>
  <p:clrMap bg1="dk2" tx1="lt1" bg2="dk1" tx2="lt2" accent1="accent1" accent2="accent2" accent3="accent3" accent4="accent4" accent5="accent5" accent6="accent6" hlink="hlink" folHlink="folHlink"/>
  <p:sldLayoutIdLst>
    <p:sldLayoutId id="2147483673"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ctr" rtl="0" fontAlgn="base">
        <a:spcBef>
          <a:spcPct val="0"/>
        </a:spcBef>
        <a:spcAft>
          <a:spcPct val="0"/>
        </a:spcAft>
        <a:defRPr sz="3200" b="1" kern="1200">
          <a:solidFill>
            <a:srgbClr val="000000"/>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3200" b="1">
          <a:solidFill>
            <a:srgbClr val="000000"/>
          </a:solidFill>
          <a:effectLst>
            <a:outerShdw blurRad="38100" dist="38100" dir="2700000" algn="tl">
              <a:srgbClr val="FFFFFF"/>
            </a:outerShdw>
          </a:effectLst>
          <a:latin typeface="Arial" panose="020B0604020202020204" pitchFamily="34" charset="0"/>
          <a:cs typeface="Arial" panose="020B0604020202020204" pitchFamily="34" charset="0"/>
        </a:defRPr>
      </a:lvl2pPr>
      <a:lvl3pPr algn="ctr" rtl="0" fontAlgn="base">
        <a:spcBef>
          <a:spcPct val="0"/>
        </a:spcBef>
        <a:spcAft>
          <a:spcPct val="0"/>
        </a:spcAft>
        <a:defRPr sz="3200" b="1">
          <a:solidFill>
            <a:srgbClr val="000000"/>
          </a:solidFill>
          <a:effectLst>
            <a:outerShdw blurRad="38100" dist="38100" dir="2700000" algn="tl">
              <a:srgbClr val="FFFFFF"/>
            </a:outerShdw>
          </a:effectLst>
          <a:latin typeface="Arial" panose="020B0604020202020204" pitchFamily="34" charset="0"/>
          <a:cs typeface="Arial" panose="020B0604020202020204" pitchFamily="34" charset="0"/>
        </a:defRPr>
      </a:lvl3pPr>
      <a:lvl4pPr algn="ctr" rtl="0" fontAlgn="base">
        <a:spcBef>
          <a:spcPct val="0"/>
        </a:spcBef>
        <a:spcAft>
          <a:spcPct val="0"/>
        </a:spcAft>
        <a:defRPr sz="3200" b="1">
          <a:solidFill>
            <a:srgbClr val="000000"/>
          </a:solidFill>
          <a:effectLst>
            <a:outerShdw blurRad="38100" dist="38100" dir="2700000" algn="tl">
              <a:srgbClr val="FFFFFF"/>
            </a:outerShdw>
          </a:effectLst>
          <a:latin typeface="Arial" panose="020B0604020202020204" pitchFamily="34" charset="0"/>
          <a:cs typeface="Arial" panose="020B0604020202020204" pitchFamily="34" charset="0"/>
        </a:defRPr>
      </a:lvl4pPr>
      <a:lvl5pPr algn="ctr" rtl="0" fontAlgn="base">
        <a:spcBef>
          <a:spcPct val="0"/>
        </a:spcBef>
        <a:spcAft>
          <a:spcPct val="0"/>
        </a:spcAft>
        <a:defRPr sz="3200" b="1">
          <a:solidFill>
            <a:srgbClr val="000000"/>
          </a:solidFill>
          <a:effectLst>
            <a:outerShdw blurRad="38100" dist="38100" dir="2700000" algn="tl">
              <a:srgbClr val="FFFFFF"/>
            </a:outerShdw>
          </a:effectLst>
          <a:latin typeface="Arial" panose="020B0604020202020204" pitchFamily="34" charset="0"/>
          <a:cs typeface="Arial" panose="020B0604020202020204" pitchFamily="34" charset="0"/>
        </a:defRPr>
      </a:lvl5pPr>
      <a:lvl6pPr marL="457200" algn="ctr" rtl="0" fontAlgn="base">
        <a:spcBef>
          <a:spcPct val="0"/>
        </a:spcBef>
        <a:spcAft>
          <a:spcPct val="0"/>
        </a:spcAft>
        <a:defRPr sz="3200" b="1">
          <a:solidFill>
            <a:srgbClr val="000000"/>
          </a:solidFill>
          <a:effectLst>
            <a:outerShdw blurRad="38100" dist="38100" dir="2700000" algn="tl">
              <a:srgbClr val="FFFFFF"/>
            </a:outerShdw>
          </a:effectLst>
          <a:latin typeface="Arial" panose="020B0604020202020204" pitchFamily="34" charset="0"/>
          <a:cs typeface="Arial" panose="020B0604020202020204" pitchFamily="34" charset="0"/>
        </a:defRPr>
      </a:lvl6pPr>
      <a:lvl7pPr marL="914400" algn="ctr" rtl="0" fontAlgn="base">
        <a:spcBef>
          <a:spcPct val="0"/>
        </a:spcBef>
        <a:spcAft>
          <a:spcPct val="0"/>
        </a:spcAft>
        <a:defRPr sz="3200" b="1">
          <a:solidFill>
            <a:srgbClr val="000000"/>
          </a:solidFill>
          <a:effectLst>
            <a:outerShdw blurRad="38100" dist="38100" dir="2700000" algn="tl">
              <a:srgbClr val="FFFFFF"/>
            </a:outerShdw>
          </a:effectLst>
          <a:latin typeface="Arial" panose="020B0604020202020204" pitchFamily="34" charset="0"/>
          <a:cs typeface="Arial" panose="020B0604020202020204" pitchFamily="34" charset="0"/>
        </a:defRPr>
      </a:lvl7pPr>
      <a:lvl8pPr marL="1371600" algn="ctr" rtl="0" fontAlgn="base">
        <a:spcBef>
          <a:spcPct val="0"/>
        </a:spcBef>
        <a:spcAft>
          <a:spcPct val="0"/>
        </a:spcAft>
        <a:defRPr sz="3200" b="1">
          <a:solidFill>
            <a:srgbClr val="000000"/>
          </a:solidFill>
          <a:effectLst>
            <a:outerShdw blurRad="38100" dist="38100" dir="2700000" algn="tl">
              <a:srgbClr val="FFFFFF"/>
            </a:outerShdw>
          </a:effectLst>
          <a:latin typeface="Arial" panose="020B0604020202020204" pitchFamily="34" charset="0"/>
          <a:cs typeface="Arial" panose="020B0604020202020204" pitchFamily="34" charset="0"/>
        </a:defRPr>
      </a:lvl8pPr>
      <a:lvl9pPr marL="1828800" algn="ctr" rtl="0" fontAlgn="base">
        <a:spcBef>
          <a:spcPct val="0"/>
        </a:spcBef>
        <a:spcAft>
          <a:spcPct val="0"/>
        </a:spcAft>
        <a:defRPr sz="3200" b="1">
          <a:solidFill>
            <a:srgbClr val="000000"/>
          </a:solidFill>
          <a:effectLst>
            <a:outerShdw blurRad="38100" dist="38100" dir="2700000" algn="tl">
              <a:srgbClr val="FFFFFF"/>
            </a:outerShdw>
          </a:effectLst>
          <a:latin typeface="Arial" panose="020B0604020202020204" pitchFamily="34" charset="0"/>
          <a:cs typeface="Arial" panose="020B0604020202020204" pitchFamily="34" charset="0"/>
        </a:defRPr>
      </a:lvl9pPr>
    </p:titleStyle>
    <p:bodyStyle>
      <a:lvl1pPr marL="342900" indent="-342900" algn="l" rtl="0" fontAlgn="base">
        <a:spcBef>
          <a:spcPct val="0"/>
        </a:spcBef>
        <a:spcAft>
          <a:spcPct val="0"/>
        </a:spcAft>
        <a:buClr>
          <a:schemeClr val="tx2"/>
        </a:buClr>
        <a:defRPr sz="3200" b="1" kern="1200">
          <a:solidFill>
            <a:srgbClr val="000000"/>
          </a:solidFill>
          <a:latin typeface="+mn-lt"/>
          <a:ea typeface="+mn-ea"/>
          <a:cs typeface="+mn-cs"/>
        </a:defRPr>
      </a:lvl1pPr>
      <a:lvl2pPr marL="742950" indent="-285750" algn="l" rtl="0" fontAlgn="base">
        <a:spcBef>
          <a:spcPct val="20000"/>
        </a:spcBef>
        <a:spcAft>
          <a:spcPct val="0"/>
        </a:spcAft>
        <a:defRPr sz="2200" b="1" kern="1200">
          <a:solidFill>
            <a:schemeClr val="tx1"/>
          </a:solidFill>
          <a:latin typeface="+mn-lt"/>
          <a:ea typeface="+mn-ea"/>
          <a:cs typeface="+mn-cs"/>
        </a:defRPr>
      </a:lvl2pPr>
      <a:lvl3pPr marL="1143000" indent="-228600" algn="l" rtl="0" fontAlgn="base">
        <a:spcBef>
          <a:spcPct val="20000"/>
        </a:spcBef>
        <a:spcAft>
          <a:spcPct val="0"/>
        </a:spcAft>
        <a:buClr>
          <a:schemeClr val="tx2"/>
        </a:buClr>
        <a:buChar char="•"/>
        <a:defRPr sz="2400" kern="1200">
          <a:solidFill>
            <a:schemeClr val="tx1"/>
          </a:solidFill>
          <a:latin typeface="+mj-lt"/>
          <a:ea typeface="+mn-ea"/>
          <a:cs typeface="+mn-cs"/>
        </a:defRPr>
      </a:lvl3pPr>
      <a:lvl4pPr marL="1600200" indent="-228600" algn="l" rtl="0" fontAlgn="base">
        <a:spcBef>
          <a:spcPct val="20000"/>
        </a:spcBef>
        <a:spcAft>
          <a:spcPct val="0"/>
        </a:spcAft>
        <a:buChar char="–"/>
        <a:defRPr sz="2000" kern="1200">
          <a:solidFill>
            <a:schemeClr val="tx1"/>
          </a:solidFill>
          <a:latin typeface="+mj-lt"/>
          <a:ea typeface="+mn-ea"/>
          <a:cs typeface="+mn-cs"/>
        </a:defRPr>
      </a:lvl4pPr>
      <a:lvl5pPr marL="2057400" indent="-228600" algn="l" rtl="0" fontAlgn="base">
        <a:spcBef>
          <a:spcPct val="20000"/>
        </a:spcBef>
        <a:spcAft>
          <a:spcPct val="0"/>
        </a:spcAft>
        <a:buClr>
          <a:schemeClr val="tx2"/>
        </a:buClr>
        <a:buChar char="•"/>
        <a:defRPr sz="20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hyperlink" Target="http://bahai-library.com/unpubl.articles/walbridge.panj.html" TargetMode="Externa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hyperlink" Target="http://www.geocities.com/%20Athens/Acropolis/5111/mirza.html"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hyperlink" Target="http://www.beliefnet.com/boards/message_list.asp?discussionID=178496" TargetMode="Externa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descr="mkg_simpletexture_1">
            <a:extLst>
              <a:ext uri="{FF2B5EF4-FFF2-40B4-BE49-F238E27FC236}">
                <a16:creationId xmlns:a16="http://schemas.microsoft.com/office/drawing/2014/main" id="{C592D958-D910-4E3E-B581-972673FB7EF0}"/>
              </a:ext>
            </a:extLst>
          </p:cNvPr>
          <p:cNvSpPr>
            <a:spLocks noGrp="1" noChangeArrowheads="1"/>
          </p:cNvSpPr>
          <p:nvPr>
            <p:ph type="ctrTitle"/>
          </p:nvPr>
        </p:nvSpPr>
        <p:spPr>
          <a:xfrm>
            <a:off x="762000" y="914400"/>
            <a:ext cx="7772400" cy="2657475"/>
          </a:xfrm>
          <a:blipFill dpi="0" rotWithShape="0">
            <a:blip r:embed="rId3">
              <a:alphaModFix amt="74000"/>
            </a:blip>
            <a:srcRect/>
            <a:stretch>
              <a:fillRect/>
            </a:stretch>
          </a:blipFill>
          <a:ln w="88900">
            <a:solidFill>
              <a:srgbClr val="FF6600"/>
            </a:solidFill>
            <a:miter lim="800000"/>
            <a:headEnd/>
            <a:tailEnd/>
          </a:ln>
        </p:spPr>
        <p:txBody>
          <a:bodyPr/>
          <a:lstStyle/>
          <a:p>
            <a:pPr>
              <a:spcBef>
                <a:spcPct val="90000"/>
              </a:spcBef>
            </a:pPr>
            <a:r>
              <a:rPr lang="en-US" altLang="en-US" sz="4200" b="1">
                <a:solidFill>
                  <a:srgbClr val="000000"/>
                </a:solidFill>
              </a:rPr>
              <a:t>Who Is The Successor of the Bab?</a:t>
            </a:r>
            <a:br>
              <a:rPr lang="en-US" altLang="en-US" sz="4400"/>
            </a:br>
            <a:endParaRPr lang="en-US" altLang="en-US" sz="4400"/>
          </a:p>
        </p:txBody>
      </p:sp>
      <p:sp>
        <p:nvSpPr>
          <p:cNvPr id="2051" name="Rectangle 3">
            <a:extLst>
              <a:ext uri="{FF2B5EF4-FFF2-40B4-BE49-F238E27FC236}">
                <a16:creationId xmlns:a16="http://schemas.microsoft.com/office/drawing/2014/main" id="{A6387EE2-7A11-4EB4-ACE5-E719C961D074}"/>
              </a:ext>
            </a:extLst>
          </p:cNvPr>
          <p:cNvSpPr>
            <a:spLocks noGrp="1" noChangeArrowheads="1"/>
          </p:cNvSpPr>
          <p:nvPr>
            <p:ph type="subTitle" idx="1"/>
          </p:nvPr>
        </p:nvSpPr>
        <p:spPr>
          <a:xfrm>
            <a:off x="685800" y="4191000"/>
            <a:ext cx="7772400" cy="1600200"/>
          </a:xfrm>
        </p:spPr>
        <p:txBody>
          <a:bodyPr/>
          <a:lstStyle/>
          <a:p>
            <a:pPr>
              <a:lnSpc>
                <a:spcPct val="120000"/>
              </a:lnSpc>
            </a:pPr>
            <a:r>
              <a:rPr lang="en-US" altLang="en-US" sz="4000">
                <a:solidFill>
                  <a:srgbClr val="001000"/>
                </a:solidFill>
                <a:effectLst>
                  <a:outerShdw blurRad="38100" dist="38100" dir="2700000" algn="tl">
                    <a:srgbClr val="000000"/>
                  </a:outerShdw>
                </a:effectLst>
              </a:rPr>
              <a:t>Steve Morrison and Larry Wessels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Rectangle 2" descr="mkg_simpletexture_1">
            <a:extLst>
              <a:ext uri="{FF2B5EF4-FFF2-40B4-BE49-F238E27FC236}">
                <a16:creationId xmlns:a16="http://schemas.microsoft.com/office/drawing/2014/main" id="{5B794181-A9F8-4840-AEFB-7AAF3014E8CA}"/>
              </a:ext>
            </a:extLst>
          </p:cNvPr>
          <p:cNvSpPr>
            <a:spLocks noGrp="1" noChangeArrowheads="1"/>
          </p:cNvSpPr>
          <p:nvPr>
            <p:ph type="title"/>
          </p:nvPr>
        </p:nvSpPr>
        <p:spPr/>
        <p:txBody>
          <a:bodyPr/>
          <a:lstStyle/>
          <a:p>
            <a:r>
              <a:rPr lang="en-US" altLang="en-US"/>
              <a:t>The Bab?</a:t>
            </a:r>
          </a:p>
        </p:txBody>
      </p:sp>
      <p:sp>
        <p:nvSpPr>
          <p:cNvPr id="590851" name="Rectangle 3" descr="mkg_simpletexture_1">
            <a:extLst>
              <a:ext uri="{FF2B5EF4-FFF2-40B4-BE49-F238E27FC236}">
                <a16:creationId xmlns:a16="http://schemas.microsoft.com/office/drawing/2014/main" id="{8F60B6CB-8729-43F7-ABF6-FCE78B3A945C}"/>
              </a:ext>
            </a:extLst>
          </p:cNvPr>
          <p:cNvSpPr>
            <a:spLocks noGrp="1" noChangeArrowheads="1"/>
          </p:cNvSpPr>
          <p:nvPr>
            <p:ph type="body" idx="1"/>
          </p:nvPr>
        </p:nvSpPr>
        <p:spPr>
          <a:ln/>
        </p:spPr>
        <p:txBody>
          <a:bodyPr/>
          <a:lstStyle/>
          <a:p>
            <a:r>
              <a:rPr lang="en-US" altLang="en-US"/>
              <a:t> “Bab” is a term among various Shi’ite and ‘Alawite groups for a person who is a “gate” to truth, heaven, or the Mahdi. </a:t>
            </a:r>
          </a:p>
          <a:p>
            <a:endParaRPr lang="en-US" altLang="en-US"/>
          </a:p>
          <a:p>
            <a:r>
              <a:rPr lang="en-US" altLang="en-US"/>
              <a:t>Ali Muhammad of Shiraz, a descendant of Mohammed born in 1819/1821, claimed to the Bab, the forerunner to the hidden (12th) imam. </a:t>
            </a:r>
          </a:p>
          <a:p>
            <a:endParaRPr lang="en-US" altLang="en-US"/>
          </a:p>
          <a:p>
            <a:r>
              <a:rPr lang="en-US" altLang="en-US"/>
              <a:t>He claimed this in Mecca in 1844 A.D..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2" descr="mkg_simpletexture_1">
            <a:extLst>
              <a:ext uri="{FF2B5EF4-FFF2-40B4-BE49-F238E27FC236}">
                <a16:creationId xmlns:a16="http://schemas.microsoft.com/office/drawing/2014/main" id="{E1BE9155-EDBA-47F3-AF04-0BEC3507866F}"/>
              </a:ext>
            </a:extLst>
          </p:cNvPr>
          <p:cNvSpPr>
            <a:spLocks noGrp="1" noChangeArrowheads="1"/>
          </p:cNvSpPr>
          <p:nvPr>
            <p:ph type="title"/>
          </p:nvPr>
        </p:nvSpPr>
        <p:spPr/>
        <p:txBody>
          <a:bodyPr/>
          <a:lstStyle/>
          <a:p>
            <a:r>
              <a:rPr lang="en-US" altLang="en-US"/>
              <a:t>Examples of the Bab’s Writing</a:t>
            </a:r>
          </a:p>
        </p:txBody>
      </p:sp>
      <p:sp>
        <p:nvSpPr>
          <p:cNvPr id="591875" name="Rectangle 3" descr="mkg_simpletexture_1">
            <a:extLst>
              <a:ext uri="{FF2B5EF4-FFF2-40B4-BE49-F238E27FC236}">
                <a16:creationId xmlns:a16="http://schemas.microsoft.com/office/drawing/2014/main" id="{FEBA77A0-3690-4A74-8526-217915D23748}"/>
              </a:ext>
            </a:extLst>
          </p:cNvPr>
          <p:cNvSpPr>
            <a:spLocks noGrp="1" noChangeArrowheads="1"/>
          </p:cNvSpPr>
          <p:nvPr>
            <p:ph type="body" idx="1"/>
          </p:nvPr>
        </p:nvSpPr>
        <p:spPr>
          <a:ln/>
        </p:spPr>
        <p:txBody>
          <a:bodyPr/>
          <a:lstStyle/>
          <a:p>
            <a:r>
              <a:rPr lang="en-US" altLang="en-US" i="1"/>
              <a:t>Kitabu’l-Asma’</a:t>
            </a:r>
          </a:p>
          <a:p>
            <a:r>
              <a:rPr lang="en-US" altLang="en-US" i="1"/>
              <a:t>Bayan</a:t>
            </a:r>
            <a:r>
              <a:rPr lang="en-US" altLang="en-US"/>
              <a:t> </a:t>
            </a:r>
          </a:p>
          <a:p>
            <a:endParaRPr lang="en-US" altLang="en-US"/>
          </a:p>
          <a:p>
            <a:r>
              <a:rPr lang="en-US" altLang="en-US"/>
              <a:t>The Azali faction also calls themselves Bayani’s, because they follow the Bab’s </a:t>
            </a:r>
            <a:r>
              <a:rPr lang="en-US" altLang="en-US" i="1"/>
              <a:t>Bayan</a:t>
            </a:r>
            <a:r>
              <a:rPr lang="en-US" altLang="en-US"/>
              <a:t>, while the  Baha’is allegedly do not. </a:t>
            </a:r>
          </a:p>
          <a:p>
            <a:r>
              <a:rPr lang="en-US" altLang="en-US"/>
              <a:t>In fact, the Baha’u’llah in the Epistle of the Wolf said he never had the time or opportunity to read the writings of the Bab. </a:t>
            </a:r>
            <a:r>
              <a:rPr lang="en-US" altLang="en-US" i="1"/>
              <a:t>Baha’u’llah and the New Era</a:t>
            </a:r>
            <a:r>
              <a:rPr lang="en-US" altLang="en-US"/>
              <a:t> p.60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Rectangle 2" descr="mkg_simpletexture_1">
            <a:extLst>
              <a:ext uri="{FF2B5EF4-FFF2-40B4-BE49-F238E27FC236}">
                <a16:creationId xmlns:a16="http://schemas.microsoft.com/office/drawing/2014/main" id="{C81DAA42-0AC3-48DD-A5C5-CF9BC658B584}"/>
              </a:ext>
            </a:extLst>
          </p:cNvPr>
          <p:cNvSpPr>
            <a:spLocks noGrp="1" noChangeArrowheads="1"/>
          </p:cNvSpPr>
          <p:nvPr>
            <p:ph type="title"/>
          </p:nvPr>
        </p:nvSpPr>
        <p:spPr/>
        <p:txBody>
          <a:bodyPr/>
          <a:lstStyle/>
          <a:p>
            <a:r>
              <a:rPr lang="en-US" altLang="en-US" i="1"/>
              <a:t>Panj Sha’n</a:t>
            </a:r>
            <a:r>
              <a:rPr lang="en-US" altLang="en-US"/>
              <a:t> (Five Modes)</a:t>
            </a:r>
          </a:p>
        </p:txBody>
      </p:sp>
      <p:sp>
        <p:nvSpPr>
          <p:cNvPr id="592899" name="Rectangle 3" descr="mkg_simpletexture_1">
            <a:extLst>
              <a:ext uri="{FF2B5EF4-FFF2-40B4-BE49-F238E27FC236}">
                <a16:creationId xmlns:a16="http://schemas.microsoft.com/office/drawing/2014/main" id="{435D23CD-74F4-4FC7-969C-71F94353F270}"/>
              </a:ext>
            </a:extLst>
          </p:cNvPr>
          <p:cNvSpPr>
            <a:spLocks noGrp="1" noChangeArrowheads="1"/>
          </p:cNvSpPr>
          <p:nvPr>
            <p:ph type="body" idx="1"/>
          </p:nvPr>
        </p:nvSpPr>
        <p:spPr>
          <a:ln/>
        </p:spPr>
        <p:txBody>
          <a:bodyPr/>
          <a:lstStyle/>
          <a:p>
            <a:r>
              <a:rPr lang="en-US" altLang="en-US"/>
              <a:t>Translated by </a:t>
            </a:r>
            <a:r>
              <a:rPr lang="en-US" altLang="en-US">
                <a:hlinkClick r:id="rId2"/>
              </a:rPr>
              <a:t>http://bahai-library.com/unpubl.articles/walbridge.panj.html</a:t>
            </a:r>
            <a:r>
              <a:rPr lang="en-US" altLang="en-US"/>
              <a:t> (11/23/2004)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angle 2" descr="mkg_simpletexture_1">
            <a:extLst>
              <a:ext uri="{FF2B5EF4-FFF2-40B4-BE49-F238E27FC236}">
                <a16:creationId xmlns:a16="http://schemas.microsoft.com/office/drawing/2014/main" id="{F0869176-28A5-432E-A652-A121BEAD7818}"/>
              </a:ext>
            </a:extLst>
          </p:cNvPr>
          <p:cNvSpPr>
            <a:spLocks noGrp="1" noChangeArrowheads="1"/>
          </p:cNvSpPr>
          <p:nvPr>
            <p:ph type="title"/>
          </p:nvPr>
        </p:nvSpPr>
        <p:spPr/>
        <p:txBody>
          <a:bodyPr/>
          <a:lstStyle/>
          <a:p>
            <a:r>
              <a:rPr lang="en-US" altLang="en-US"/>
              <a:t>From the </a:t>
            </a:r>
            <a:r>
              <a:rPr lang="en-US" altLang="en-US" i="1"/>
              <a:t>Panj Sha’n</a:t>
            </a:r>
          </a:p>
        </p:txBody>
      </p:sp>
      <p:sp>
        <p:nvSpPr>
          <p:cNvPr id="600067" name="Rectangle 3" descr="mkg_simpletexture_1">
            <a:extLst>
              <a:ext uri="{FF2B5EF4-FFF2-40B4-BE49-F238E27FC236}">
                <a16:creationId xmlns:a16="http://schemas.microsoft.com/office/drawing/2014/main" id="{457B2E34-8DD9-48D0-8891-ADD47473E681}"/>
              </a:ext>
            </a:extLst>
          </p:cNvPr>
          <p:cNvSpPr>
            <a:spLocks noGrp="1" noChangeArrowheads="1"/>
          </p:cNvSpPr>
          <p:nvPr>
            <p:ph type="body" idx="1"/>
          </p:nvPr>
        </p:nvSpPr>
        <p:spPr>
          <a:ln/>
        </p:spPr>
        <p:txBody>
          <a:bodyPr/>
          <a:lstStyle/>
          <a:p>
            <a:r>
              <a:rPr lang="en-US" altLang="en-US" sz="2800"/>
              <a:t>In the Name of God, Very God, Very God!</a:t>
            </a:r>
            <a:br>
              <a:rPr lang="en-US" altLang="en-US" sz="2800"/>
            </a:br>
            <a:r>
              <a:rPr lang="en-US" altLang="en-US" sz="2800"/>
              <a:t>I, I am God--No God is there but Me--Very God, Very God.</a:t>
            </a:r>
            <a:br>
              <a:rPr lang="en-US" altLang="en-US" sz="2800"/>
            </a:br>
            <a:r>
              <a:rPr lang="en-US" altLang="en-US" sz="2800"/>
              <a:t>In Gods Name, Very God, Very God.</a:t>
            </a:r>
            <a:br>
              <a:rPr lang="en-US" altLang="en-US" sz="2800"/>
            </a:br>
            <a:r>
              <a:rPr lang="en-US" altLang="en-US" sz="2800"/>
              <a:t>God by God, Very God, Very God.</a:t>
            </a:r>
            <a:br>
              <a:rPr lang="en-US" altLang="en-US" sz="2800"/>
            </a:br>
            <a:r>
              <a:rPr lang="en-US" altLang="en-US" sz="2800"/>
              <a:t>In God’s Name, Godlike God, Godlike God.</a:t>
            </a:r>
            <a:br>
              <a:rPr lang="en-US" altLang="en-US" sz="2800"/>
            </a:br>
            <a:r>
              <a:rPr lang="en-US" altLang="en-US" sz="2800"/>
              <a:t>God, no God is there but He, Very God, Very God.</a:t>
            </a:r>
            <a:br>
              <a:rPr lang="en-US" altLang="en-US" sz="2800"/>
            </a:br>
            <a:r>
              <a:rPr lang="en-US" altLang="en-US" sz="2800"/>
              <a:t>God, no God is there but He, Godlike God, Godlike God.</a:t>
            </a:r>
            <a:br>
              <a:rPr lang="en-US" altLang="en-US" sz="2800"/>
            </a:br>
            <a:r>
              <a:rPr lang="en-US" altLang="en-US" sz="2800"/>
              <a:t>God, no God is there but He, God as God in Godhead.</a:t>
            </a:r>
            <a:br>
              <a:rPr lang="en-US" altLang="en-US" sz="2800"/>
            </a:br>
            <a:r>
              <a:rPr lang="en-US" altLang="en-US" sz="2800"/>
              <a:t>God, no God is there but He, God, attain’d Godhood.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Rectangle 2" descr="mkg_simpletexture_1">
            <a:extLst>
              <a:ext uri="{FF2B5EF4-FFF2-40B4-BE49-F238E27FC236}">
                <a16:creationId xmlns:a16="http://schemas.microsoft.com/office/drawing/2014/main" id="{7918B8BE-B092-4410-8CE3-5BBA24EBF75F}"/>
              </a:ext>
            </a:extLst>
          </p:cNvPr>
          <p:cNvSpPr>
            <a:spLocks noGrp="1" noChangeArrowheads="1"/>
          </p:cNvSpPr>
          <p:nvPr>
            <p:ph type="title"/>
          </p:nvPr>
        </p:nvSpPr>
        <p:spPr/>
        <p:txBody>
          <a:bodyPr/>
          <a:lstStyle/>
          <a:p>
            <a:r>
              <a:rPr lang="en-US" altLang="en-US"/>
              <a:t>From the </a:t>
            </a:r>
            <a:r>
              <a:rPr lang="en-US" altLang="en-US" i="1"/>
              <a:t>Panj Sha’n - continued</a:t>
            </a:r>
          </a:p>
        </p:txBody>
      </p:sp>
      <p:sp>
        <p:nvSpPr>
          <p:cNvPr id="601091" name="Rectangle 3" descr="mkg_simpletexture_1">
            <a:extLst>
              <a:ext uri="{FF2B5EF4-FFF2-40B4-BE49-F238E27FC236}">
                <a16:creationId xmlns:a16="http://schemas.microsoft.com/office/drawing/2014/main" id="{39BFB8C5-6F7F-41B8-A4D6-B7E46F1D34EE}"/>
              </a:ext>
            </a:extLst>
          </p:cNvPr>
          <p:cNvSpPr>
            <a:spLocks noGrp="1" noChangeArrowheads="1"/>
          </p:cNvSpPr>
          <p:nvPr>
            <p:ph type="body" idx="1"/>
          </p:nvPr>
        </p:nvSpPr>
        <p:spPr>
          <a:ln/>
        </p:spPr>
        <p:txBody>
          <a:bodyPr/>
          <a:lstStyle/>
          <a:p>
            <a:r>
              <a:rPr lang="en-US" altLang="en-US" sz="2800"/>
              <a:t>…</a:t>
            </a:r>
          </a:p>
          <a:p>
            <a:r>
              <a:rPr lang="en-US" altLang="en-US" sz="2800"/>
              <a:t>Say, You, O God, You arise as God</a:t>
            </a:r>
            <a:br>
              <a:rPr lang="en-US" altLang="en-US" sz="2800"/>
            </a:br>
            <a:r>
              <a:rPr lang="en-US" altLang="en-US" sz="2800"/>
              <a:t>of the heavens and the earth and the void between.</a:t>
            </a:r>
            <a:br>
              <a:rPr lang="en-US" altLang="en-US" sz="2800"/>
            </a:br>
            <a:r>
              <a:rPr lang="en-US" altLang="en-US" sz="2800"/>
              <a:t>Then plant the tree of affirmation</a:t>
            </a:r>
            <a:br>
              <a:rPr lang="en-US" altLang="en-US" sz="2800"/>
            </a:br>
            <a:r>
              <a:rPr lang="en-US" altLang="en-US" sz="2800"/>
              <a:t>in all that You have created</a:t>
            </a:r>
            <a:br>
              <a:rPr lang="en-US" altLang="en-US" sz="2800"/>
            </a:br>
            <a:r>
              <a:rPr lang="en-US" altLang="en-US" sz="2800"/>
              <a:t>or will create by Your command</a:t>
            </a:r>
            <a:br>
              <a:rPr lang="en-US" altLang="en-US" sz="2800"/>
            </a:br>
            <a:r>
              <a:rPr lang="en-US" altLang="en-US" sz="2800"/>
              <a:t>until that day on which You manifest</a:t>
            </a:r>
            <a:br>
              <a:rPr lang="en-US" altLang="en-US" sz="2800"/>
            </a:br>
            <a:r>
              <a:rPr lang="en-US" altLang="en-US" sz="2800"/>
              <a:t>the Manifestation of Your Self</a:t>
            </a:r>
            <a:br>
              <a:rPr lang="en-US" altLang="en-US" sz="2800"/>
            </a:br>
            <a:r>
              <a:rPr lang="en-US" altLang="en-US" sz="2800"/>
              <a:t>that all may believe in Him</a:t>
            </a:r>
            <a:br>
              <a:rPr lang="en-US" altLang="en-US" sz="2800"/>
            </a:br>
            <a:r>
              <a:rPr lang="en-US" altLang="en-US" sz="2800"/>
              <a:t>and be sure on Him</a:t>
            </a:r>
            <a:br>
              <a:rPr lang="en-US" altLang="en-US" sz="2800"/>
            </a:br>
            <a:r>
              <a:rPr lang="en-US" altLang="en-US" sz="2800"/>
              <a:t>then bow down before His face.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Rectangle 2" descr="mkg_simpletexture_1">
            <a:extLst>
              <a:ext uri="{FF2B5EF4-FFF2-40B4-BE49-F238E27FC236}">
                <a16:creationId xmlns:a16="http://schemas.microsoft.com/office/drawing/2014/main" id="{C79D309B-10FA-42DB-A5E3-7BF321B3002C}"/>
              </a:ext>
            </a:extLst>
          </p:cNvPr>
          <p:cNvSpPr>
            <a:spLocks noGrp="1" noChangeArrowheads="1"/>
          </p:cNvSpPr>
          <p:nvPr>
            <p:ph type="title"/>
          </p:nvPr>
        </p:nvSpPr>
        <p:spPr/>
        <p:txBody>
          <a:bodyPr/>
          <a:lstStyle/>
          <a:p>
            <a:r>
              <a:rPr lang="en-US" altLang="en-US"/>
              <a:t>Note:</a:t>
            </a:r>
          </a:p>
        </p:txBody>
      </p:sp>
      <p:sp>
        <p:nvSpPr>
          <p:cNvPr id="602115" name="Rectangle 3" descr="mkg_simpletexture_1">
            <a:extLst>
              <a:ext uri="{FF2B5EF4-FFF2-40B4-BE49-F238E27FC236}">
                <a16:creationId xmlns:a16="http://schemas.microsoft.com/office/drawing/2014/main" id="{B5F1B972-F793-46DA-938F-EB47B22F30D9}"/>
              </a:ext>
            </a:extLst>
          </p:cNvPr>
          <p:cNvSpPr>
            <a:spLocks noGrp="1" noChangeArrowheads="1"/>
          </p:cNvSpPr>
          <p:nvPr>
            <p:ph type="body" idx="1"/>
          </p:nvPr>
        </p:nvSpPr>
        <p:spPr>
          <a:ln/>
        </p:spPr>
        <p:txBody>
          <a:bodyPr/>
          <a:lstStyle/>
          <a:p>
            <a:r>
              <a:rPr lang="en-US" altLang="en-US"/>
              <a:t>All people were to bow before the Manifestation of God, and that is who the Bab claimed to be.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Rectangle 2" descr="mkg_simpletexture_1">
            <a:extLst>
              <a:ext uri="{FF2B5EF4-FFF2-40B4-BE49-F238E27FC236}">
                <a16:creationId xmlns:a16="http://schemas.microsoft.com/office/drawing/2014/main" id="{6B5C7F8F-5B27-4CD4-8A9B-AAE3F938352D}"/>
              </a:ext>
            </a:extLst>
          </p:cNvPr>
          <p:cNvSpPr>
            <a:spLocks noGrp="1" noChangeArrowheads="1"/>
          </p:cNvSpPr>
          <p:nvPr>
            <p:ph type="title"/>
          </p:nvPr>
        </p:nvSpPr>
        <p:spPr/>
        <p:txBody>
          <a:bodyPr/>
          <a:lstStyle/>
          <a:p>
            <a:r>
              <a:rPr lang="en-US" altLang="en-US"/>
              <a:t>The Alleged Successors</a:t>
            </a:r>
          </a:p>
        </p:txBody>
      </p:sp>
      <p:sp>
        <p:nvSpPr>
          <p:cNvPr id="603139" name="Rectangle 3" descr="mkg_simpletexture_1">
            <a:extLst>
              <a:ext uri="{FF2B5EF4-FFF2-40B4-BE49-F238E27FC236}">
                <a16:creationId xmlns:a16="http://schemas.microsoft.com/office/drawing/2014/main" id="{9955D502-AB3B-4E75-AA89-0819063BBADB}"/>
              </a:ext>
            </a:extLst>
          </p:cNvPr>
          <p:cNvSpPr>
            <a:spLocks noGrp="1" noChangeArrowheads="1"/>
          </p:cNvSpPr>
          <p:nvPr>
            <p:ph type="body" idx="1"/>
          </p:nvPr>
        </p:nvSpPr>
        <p:spPr>
          <a:ln/>
        </p:spPr>
        <p:txBody>
          <a:bodyPr/>
          <a:lstStyle/>
          <a:p>
            <a:r>
              <a:rPr lang="en-US" altLang="en-US" sz="3400"/>
              <a:t> When the Shi’ite Persians arrested him, there were enough Babis to start a revolt. However, after at least three battles thousands of Babis were killed. The Persians executed the Bab on July 9th, 1850 A.D. In 1852 a Babi tried to shoot the Shah, and the Shah retaliated further against the Babis.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angle 2" descr="mkg_simpletexture_1">
            <a:extLst>
              <a:ext uri="{FF2B5EF4-FFF2-40B4-BE49-F238E27FC236}">
                <a16:creationId xmlns:a16="http://schemas.microsoft.com/office/drawing/2014/main" id="{38110F11-4148-40E2-841C-690ABE6161E6}"/>
              </a:ext>
            </a:extLst>
          </p:cNvPr>
          <p:cNvSpPr>
            <a:spLocks noGrp="1" noChangeArrowheads="1"/>
          </p:cNvSpPr>
          <p:nvPr>
            <p:ph type="title"/>
          </p:nvPr>
        </p:nvSpPr>
        <p:spPr/>
        <p:txBody>
          <a:bodyPr/>
          <a:lstStyle/>
          <a:p>
            <a:r>
              <a:rPr lang="en-US" altLang="en-US"/>
              <a:t>But Who Would Succeed the Bab?</a:t>
            </a:r>
          </a:p>
        </p:txBody>
      </p:sp>
      <p:graphicFrame>
        <p:nvGraphicFramePr>
          <p:cNvPr id="604191" name="Group 31">
            <a:extLst>
              <a:ext uri="{FF2B5EF4-FFF2-40B4-BE49-F238E27FC236}">
                <a16:creationId xmlns:a16="http://schemas.microsoft.com/office/drawing/2014/main" id="{8267BD71-49FF-4B54-941F-EE80DFADB8FD}"/>
              </a:ext>
            </a:extLst>
          </p:cNvPr>
          <p:cNvGraphicFramePr>
            <a:graphicFrameLocks noGrp="1"/>
          </p:cNvGraphicFramePr>
          <p:nvPr>
            <p:ph idx="1"/>
          </p:nvPr>
        </p:nvGraphicFramePr>
        <p:xfrm>
          <a:off x="457200" y="1143000"/>
          <a:ext cx="7924800" cy="5105400"/>
        </p:xfrm>
        <a:graphic>
          <a:graphicData uri="http://schemas.openxmlformats.org/drawingml/2006/table">
            <a:tbl>
              <a:tblPr/>
              <a:tblGrid>
                <a:gridCol w="7924800">
                  <a:extLst>
                    <a:ext uri="{9D8B030D-6E8A-4147-A177-3AD203B41FA5}">
                      <a16:colId xmlns:a16="http://schemas.microsoft.com/office/drawing/2014/main" val="2400732436"/>
                    </a:ext>
                  </a:extLst>
                </a:gridCol>
              </a:tblGrid>
              <a:tr h="757238">
                <a:tc>
                  <a:txBody>
                    <a:bodyPr/>
                    <a:lstStyle>
                      <a:lvl1pPr algn="l">
                        <a:buClr>
                          <a:schemeClr val="tx2"/>
                        </a:buClr>
                        <a:defRPr sz="2800" b="1">
                          <a:solidFill>
                            <a:srgbClr val="000000"/>
                          </a:solidFill>
                          <a:latin typeface="Arial Narrow" panose="020B0606020202030204" pitchFamily="34" charset="0"/>
                          <a:cs typeface="Arial" panose="020B0604020202020204" pitchFamily="34" charset="0"/>
                        </a:defRPr>
                      </a:lvl1pPr>
                      <a:lvl2pPr algn="l">
                        <a:spcBef>
                          <a:spcPct val="20000"/>
                        </a:spcBef>
                        <a:defRPr sz="2000" b="1">
                          <a:solidFill>
                            <a:schemeClr val="tx1"/>
                          </a:solidFill>
                          <a:latin typeface="Arial Narrow" panose="020B0606020202030204" pitchFamily="34" charset="0"/>
                          <a:cs typeface="Arial" panose="020B0604020202020204" pitchFamily="34" charset="0"/>
                        </a:defRPr>
                      </a:lvl2pPr>
                      <a:lvl3pPr algn="l">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lgn="l">
                        <a:spcBef>
                          <a:spcPct val="20000"/>
                        </a:spcBef>
                        <a:defRPr>
                          <a:solidFill>
                            <a:schemeClr val="tx1"/>
                          </a:solidFill>
                          <a:latin typeface="Arial" panose="020B0604020202020204" pitchFamily="34" charset="0"/>
                          <a:cs typeface="Arial" panose="020B0604020202020204" pitchFamily="34" charset="0"/>
                        </a:defRPr>
                      </a:lvl4pPr>
                      <a:lvl5pPr algn="l">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tx2"/>
                        </a:buClr>
                        <a:buSzTx/>
                        <a:buFontTx/>
                        <a:buNone/>
                        <a:tabLst/>
                      </a:pPr>
                      <a:r>
                        <a:rPr kumimoji="0" lang="en-US" altLang="en-US" sz="2800" b="1" i="0" u="none" strike="noStrike" cap="none" normalizeH="0" baseline="0">
                          <a:ln>
                            <a:noFill/>
                          </a:ln>
                          <a:solidFill>
                            <a:srgbClr val="000000"/>
                          </a:solidFill>
                          <a:effectLst/>
                          <a:latin typeface="Arial Narrow" panose="020B0606020202030204" pitchFamily="34" charset="0"/>
                          <a:cs typeface="Arial" panose="020B0604020202020204" pitchFamily="34" charset="0"/>
                        </a:rPr>
                        <a:t>Mirza Yaha Nuri Subh-I Azal (Azali faction = Bayanis)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stretch>
                        <a:fillRect/>
                      </a:stretch>
                    </a:blipFill>
                  </a:tcPr>
                </a:tc>
                <a:extLst>
                  <a:ext uri="{0D108BD9-81ED-4DB2-BD59-A6C34878D82A}">
                    <a16:rowId xmlns:a16="http://schemas.microsoft.com/office/drawing/2014/main" val="3329968517"/>
                  </a:ext>
                </a:extLst>
              </a:tr>
              <a:tr h="1079500">
                <a:tc>
                  <a:txBody>
                    <a:bodyPr/>
                    <a:lstStyle>
                      <a:lvl1pPr algn="l">
                        <a:buClr>
                          <a:schemeClr val="tx2"/>
                        </a:buClr>
                        <a:defRPr sz="2800" b="1">
                          <a:solidFill>
                            <a:srgbClr val="000000"/>
                          </a:solidFill>
                          <a:latin typeface="Arial Narrow" panose="020B0606020202030204" pitchFamily="34" charset="0"/>
                          <a:cs typeface="Arial" panose="020B0604020202020204" pitchFamily="34" charset="0"/>
                        </a:defRPr>
                      </a:lvl1pPr>
                      <a:lvl2pPr algn="l">
                        <a:spcBef>
                          <a:spcPct val="20000"/>
                        </a:spcBef>
                        <a:defRPr sz="2000" b="1">
                          <a:solidFill>
                            <a:schemeClr val="tx1"/>
                          </a:solidFill>
                          <a:latin typeface="Arial Narrow" panose="020B0606020202030204" pitchFamily="34" charset="0"/>
                          <a:cs typeface="Arial" panose="020B0604020202020204" pitchFamily="34" charset="0"/>
                        </a:defRPr>
                      </a:lvl2pPr>
                      <a:lvl3pPr algn="l">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lgn="l">
                        <a:spcBef>
                          <a:spcPct val="20000"/>
                        </a:spcBef>
                        <a:defRPr>
                          <a:solidFill>
                            <a:schemeClr val="tx1"/>
                          </a:solidFill>
                          <a:latin typeface="Arial" panose="020B0604020202020204" pitchFamily="34" charset="0"/>
                          <a:cs typeface="Arial" panose="020B0604020202020204" pitchFamily="34" charset="0"/>
                        </a:defRPr>
                      </a:lvl4pPr>
                      <a:lvl5pPr algn="l">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tx2"/>
                        </a:buClr>
                        <a:buSzTx/>
                        <a:buFontTx/>
                        <a:buNone/>
                        <a:tabLst/>
                      </a:pPr>
                      <a:r>
                        <a:rPr kumimoji="0" lang="en-US" altLang="en-US" sz="2800" b="1" i="0" u="none" strike="noStrike" cap="none" normalizeH="0" baseline="0">
                          <a:ln>
                            <a:noFill/>
                          </a:ln>
                          <a:solidFill>
                            <a:srgbClr val="000000"/>
                          </a:solidFill>
                          <a:effectLst/>
                          <a:latin typeface="Arial Narrow" panose="020B0606020202030204" pitchFamily="34" charset="0"/>
                          <a:cs typeface="Arial" panose="020B0604020202020204" pitchFamily="34" charset="0"/>
                        </a:rPr>
                        <a:t>Husayn ‘Ali Nuri Baha’ (Azal’s older half-brother, Baha’i fraction)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stretch>
                        <a:fillRect/>
                      </a:stretch>
                    </a:blipFill>
                  </a:tcPr>
                </a:tc>
                <a:extLst>
                  <a:ext uri="{0D108BD9-81ED-4DB2-BD59-A6C34878D82A}">
                    <a16:rowId xmlns:a16="http://schemas.microsoft.com/office/drawing/2014/main" val="2607680592"/>
                  </a:ext>
                </a:extLst>
              </a:tr>
              <a:tr h="641350">
                <a:tc>
                  <a:txBody>
                    <a:bodyPr/>
                    <a:lstStyle>
                      <a:lvl1pPr algn="l">
                        <a:buClr>
                          <a:schemeClr val="tx2"/>
                        </a:buClr>
                        <a:defRPr sz="2800" b="1">
                          <a:solidFill>
                            <a:srgbClr val="000000"/>
                          </a:solidFill>
                          <a:latin typeface="Arial Narrow" panose="020B0606020202030204" pitchFamily="34" charset="0"/>
                          <a:cs typeface="Arial" panose="020B0604020202020204" pitchFamily="34" charset="0"/>
                        </a:defRPr>
                      </a:lvl1pPr>
                      <a:lvl2pPr algn="l">
                        <a:spcBef>
                          <a:spcPct val="20000"/>
                        </a:spcBef>
                        <a:defRPr sz="2000" b="1">
                          <a:solidFill>
                            <a:schemeClr val="tx1"/>
                          </a:solidFill>
                          <a:latin typeface="Arial Narrow" panose="020B0606020202030204" pitchFamily="34" charset="0"/>
                          <a:cs typeface="Arial" panose="020B0604020202020204" pitchFamily="34" charset="0"/>
                        </a:defRPr>
                      </a:lvl2pPr>
                      <a:lvl3pPr algn="l">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lgn="l">
                        <a:spcBef>
                          <a:spcPct val="20000"/>
                        </a:spcBef>
                        <a:defRPr>
                          <a:solidFill>
                            <a:schemeClr val="tx1"/>
                          </a:solidFill>
                          <a:latin typeface="Arial" panose="020B0604020202020204" pitchFamily="34" charset="0"/>
                          <a:cs typeface="Arial" panose="020B0604020202020204" pitchFamily="34" charset="0"/>
                        </a:defRPr>
                      </a:lvl4pPr>
                      <a:lvl5pPr algn="l">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tx2"/>
                        </a:buClr>
                        <a:buSzTx/>
                        <a:buFontTx/>
                        <a:buNone/>
                        <a:tabLst/>
                      </a:pPr>
                      <a:r>
                        <a:rPr kumimoji="0" lang="en-US" altLang="en-US" sz="2800" b="1" i="0" u="none" strike="noStrike" cap="none" normalizeH="0" baseline="0">
                          <a:ln>
                            <a:noFill/>
                          </a:ln>
                          <a:solidFill>
                            <a:srgbClr val="000000"/>
                          </a:solidFill>
                          <a:effectLst/>
                          <a:latin typeface="Arial Narrow" panose="020B0606020202030204" pitchFamily="34" charset="0"/>
                          <a:cs typeface="Arial" panose="020B0604020202020204" pitchFamily="34" charset="0"/>
                        </a:rPr>
                        <a:t>Mirza Asadullah</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stretch>
                        <a:fillRect/>
                      </a:stretch>
                    </a:blipFill>
                  </a:tcPr>
                </a:tc>
                <a:extLst>
                  <a:ext uri="{0D108BD9-81ED-4DB2-BD59-A6C34878D82A}">
                    <a16:rowId xmlns:a16="http://schemas.microsoft.com/office/drawing/2014/main" val="129159044"/>
                  </a:ext>
                </a:extLst>
              </a:tr>
              <a:tr h="673100">
                <a:tc>
                  <a:txBody>
                    <a:bodyPr/>
                    <a:lstStyle>
                      <a:lvl1pPr algn="l">
                        <a:buClr>
                          <a:schemeClr val="tx2"/>
                        </a:buClr>
                        <a:defRPr sz="2800" b="1">
                          <a:solidFill>
                            <a:srgbClr val="000000"/>
                          </a:solidFill>
                          <a:latin typeface="Arial Narrow" panose="020B0606020202030204" pitchFamily="34" charset="0"/>
                          <a:cs typeface="Arial" panose="020B0604020202020204" pitchFamily="34" charset="0"/>
                        </a:defRPr>
                      </a:lvl1pPr>
                      <a:lvl2pPr algn="l">
                        <a:spcBef>
                          <a:spcPct val="20000"/>
                        </a:spcBef>
                        <a:defRPr sz="2000" b="1">
                          <a:solidFill>
                            <a:schemeClr val="tx1"/>
                          </a:solidFill>
                          <a:latin typeface="Arial Narrow" panose="020B0606020202030204" pitchFamily="34" charset="0"/>
                          <a:cs typeface="Arial" panose="020B0604020202020204" pitchFamily="34" charset="0"/>
                        </a:defRPr>
                      </a:lvl2pPr>
                      <a:lvl3pPr algn="l">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lgn="l">
                        <a:spcBef>
                          <a:spcPct val="20000"/>
                        </a:spcBef>
                        <a:defRPr>
                          <a:solidFill>
                            <a:schemeClr val="tx1"/>
                          </a:solidFill>
                          <a:latin typeface="Arial" panose="020B0604020202020204" pitchFamily="34" charset="0"/>
                          <a:cs typeface="Arial" panose="020B0604020202020204" pitchFamily="34" charset="0"/>
                        </a:defRPr>
                      </a:lvl4pPr>
                      <a:lvl5pPr algn="l">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tx2"/>
                        </a:buClr>
                        <a:buSzTx/>
                        <a:buFontTx/>
                        <a:buNone/>
                        <a:tabLst/>
                      </a:pPr>
                      <a:r>
                        <a:rPr kumimoji="0" lang="en-US" altLang="en-US" sz="2800" b="1" i="0" u="none" strike="noStrike" cap="none" normalizeH="0" baseline="0">
                          <a:ln>
                            <a:noFill/>
                          </a:ln>
                          <a:solidFill>
                            <a:srgbClr val="000000"/>
                          </a:solidFill>
                          <a:effectLst/>
                          <a:latin typeface="Arial Narrow" panose="020B0606020202030204" pitchFamily="34" charset="0"/>
                          <a:cs typeface="Arial" panose="020B0604020202020204" pitchFamily="34" charset="0"/>
                        </a:rPr>
                        <a:t>Mirza Abdullah Ghaugha</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stretch>
                        <a:fillRect/>
                      </a:stretch>
                    </a:blipFill>
                  </a:tcPr>
                </a:tc>
                <a:extLst>
                  <a:ext uri="{0D108BD9-81ED-4DB2-BD59-A6C34878D82A}">
                    <a16:rowId xmlns:a16="http://schemas.microsoft.com/office/drawing/2014/main" val="3298924232"/>
                  </a:ext>
                </a:extLst>
              </a:tr>
              <a:tr h="673100">
                <a:tc>
                  <a:txBody>
                    <a:bodyPr/>
                    <a:lstStyle>
                      <a:lvl1pPr algn="l">
                        <a:buClr>
                          <a:schemeClr val="tx2"/>
                        </a:buClr>
                        <a:defRPr sz="2800" b="1">
                          <a:solidFill>
                            <a:srgbClr val="000000"/>
                          </a:solidFill>
                          <a:latin typeface="Arial Narrow" panose="020B0606020202030204" pitchFamily="34" charset="0"/>
                          <a:cs typeface="Arial" panose="020B0604020202020204" pitchFamily="34" charset="0"/>
                        </a:defRPr>
                      </a:lvl1pPr>
                      <a:lvl2pPr algn="l">
                        <a:spcBef>
                          <a:spcPct val="20000"/>
                        </a:spcBef>
                        <a:defRPr sz="2000" b="1">
                          <a:solidFill>
                            <a:schemeClr val="tx1"/>
                          </a:solidFill>
                          <a:latin typeface="Arial Narrow" panose="020B0606020202030204" pitchFamily="34" charset="0"/>
                          <a:cs typeface="Arial" panose="020B0604020202020204" pitchFamily="34" charset="0"/>
                        </a:defRPr>
                      </a:lvl2pPr>
                      <a:lvl3pPr algn="l">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lgn="l">
                        <a:spcBef>
                          <a:spcPct val="20000"/>
                        </a:spcBef>
                        <a:defRPr>
                          <a:solidFill>
                            <a:schemeClr val="tx1"/>
                          </a:solidFill>
                          <a:latin typeface="Arial" panose="020B0604020202020204" pitchFamily="34" charset="0"/>
                          <a:cs typeface="Arial" panose="020B0604020202020204" pitchFamily="34" charset="0"/>
                        </a:defRPr>
                      </a:lvl4pPr>
                      <a:lvl5pPr algn="l">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tx2"/>
                        </a:buClr>
                        <a:buSzTx/>
                        <a:buFontTx/>
                        <a:buNone/>
                        <a:tabLst/>
                      </a:pPr>
                      <a:r>
                        <a:rPr kumimoji="0" lang="en-US" altLang="en-US" sz="2800" b="1" i="0" u="none" strike="noStrike" cap="none" normalizeH="0" baseline="0">
                          <a:ln>
                            <a:noFill/>
                          </a:ln>
                          <a:solidFill>
                            <a:srgbClr val="000000"/>
                          </a:solidFill>
                          <a:effectLst/>
                          <a:latin typeface="Arial Narrow" panose="020B0606020202030204" pitchFamily="34" charset="0"/>
                          <a:cs typeface="Arial" panose="020B0604020202020204" pitchFamily="34" charset="0"/>
                        </a:rPr>
                        <a:t>Husayn Maylani (known as Husayn Jan)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stretch>
                        <a:fillRect/>
                      </a:stretch>
                    </a:blipFill>
                  </a:tcPr>
                </a:tc>
                <a:extLst>
                  <a:ext uri="{0D108BD9-81ED-4DB2-BD59-A6C34878D82A}">
                    <a16:rowId xmlns:a16="http://schemas.microsoft.com/office/drawing/2014/main" val="703238783"/>
                  </a:ext>
                </a:extLst>
              </a:tr>
              <a:tr h="674688">
                <a:tc>
                  <a:txBody>
                    <a:bodyPr/>
                    <a:lstStyle>
                      <a:lvl1pPr algn="l">
                        <a:buClr>
                          <a:schemeClr val="tx2"/>
                        </a:buClr>
                        <a:defRPr sz="2800" b="1">
                          <a:solidFill>
                            <a:srgbClr val="000000"/>
                          </a:solidFill>
                          <a:latin typeface="Arial Narrow" panose="020B0606020202030204" pitchFamily="34" charset="0"/>
                          <a:cs typeface="Arial" panose="020B0604020202020204" pitchFamily="34" charset="0"/>
                        </a:defRPr>
                      </a:lvl1pPr>
                      <a:lvl2pPr algn="l">
                        <a:spcBef>
                          <a:spcPct val="20000"/>
                        </a:spcBef>
                        <a:defRPr sz="2000" b="1">
                          <a:solidFill>
                            <a:schemeClr val="tx1"/>
                          </a:solidFill>
                          <a:latin typeface="Arial Narrow" panose="020B0606020202030204" pitchFamily="34" charset="0"/>
                          <a:cs typeface="Arial" panose="020B0604020202020204" pitchFamily="34" charset="0"/>
                        </a:defRPr>
                      </a:lvl2pPr>
                      <a:lvl3pPr algn="l">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lgn="l">
                        <a:spcBef>
                          <a:spcPct val="20000"/>
                        </a:spcBef>
                        <a:defRPr>
                          <a:solidFill>
                            <a:schemeClr val="tx1"/>
                          </a:solidFill>
                          <a:latin typeface="Arial" panose="020B0604020202020204" pitchFamily="34" charset="0"/>
                          <a:cs typeface="Arial" panose="020B0604020202020204" pitchFamily="34" charset="0"/>
                        </a:defRPr>
                      </a:lvl4pPr>
                      <a:lvl5pPr algn="l">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tx2"/>
                        </a:buClr>
                        <a:buSzTx/>
                        <a:buFontTx/>
                        <a:buNone/>
                        <a:tabLst/>
                      </a:pPr>
                      <a:r>
                        <a:rPr kumimoji="0" lang="en-US" altLang="en-US" sz="2800" b="1" i="0" u="none" strike="noStrike" cap="none" normalizeH="0" baseline="0">
                          <a:ln>
                            <a:noFill/>
                          </a:ln>
                          <a:solidFill>
                            <a:srgbClr val="000000"/>
                          </a:solidFill>
                          <a:effectLst/>
                          <a:latin typeface="Arial Narrow" panose="020B0606020202030204" pitchFamily="34" charset="0"/>
                          <a:cs typeface="Arial" panose="020B0604020202020204" pitchFamily="34" charset="0"/>
                        </a:rPr>
                        <a:t>Syed Husayn Hindiyani</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2"/>
                      <a:srcRect/>
                      <a:stretch>
                        <a:fillRect/>
                      </a:stretch>
                    </a:blipFill>
                  </a:tcPr>
                </a:tc>
                <a:extLst>
                  <a:ext uri="{0D108BD9-81ED-4DB2-BD59-A6C34878D82A}">
                    <a16:rowId xmlns:a16="http://schemas.microsoft.com/office/drawing/2014/main" val="3434356509"/>
                  </a:ext>
                </a:extLst>
              </a:tr>
              <a:tr h="606425">
                <a:tc>
                  <a:txBody>
                    <a:bodyPr/>
                    <a:lstStyle>
                      <a:lvl1pPr algn="l">
                        <a:buClr>
                          <a:schemeClr val="tx2"/>
                        </a:buClr>
                        <a:defRPr sz="2800" b="1">
                          <a:solidFill>
                            <a:srgbClr val="000000"/>
                          </a:solidFill>
                          <a:latin typeface="Arial Narrow" panose="020B0606020202030204" pitchFamily="34" charset="0"/>
                          <a:cs typeface="Arial" panose="020B0604020202020204" pitchFamily="34" charset="0"/>
                        </a:defRPr>
                      </a:lvl1pPr>
                      <a:lvl2pPr algn="l">
                        <a:spcBef>
                          <a:spcPct val="20000"/>
                        </a:spcBef>
                        <a:defRPr sz="2000" b="1">
                          <a:solidFill>
                            <a:schemeClr val="tx1"/>
                          </a:solidFill>
                          <a:latin typeface="Arial Narrow" panose="020B0606020202030204" pitchFamily="34" charset="0"/>
                          <a:cs typeface="Arial" panose="020B0604020202020204" pitchFamily="34" charset="0"/>
                        </a:defRPr>
                      </a:lvl2pPr>
                      <a:lvl3pPr algn="l">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lgn="l">
                        <a:spcBef>
                          <a:spcPct val="20000"/>
                        </a:spcBef>
                        <a:defRPr>
                          <a:solidFill>
                            <a:schemeClr val="tx1"/>
                          </a:solidFill>
                          <a:latin typeface="Arial" panose="020B0604020202020204" pitchFamily="34" charset="0"/>
                          <a:cs typeface="Arial" panose="020B0604020202020204" pitchFamily="34" charset="0"/>
                        </a:defRPr>
                      </a:lvl4pPr>
                      <a:lvl5pPr algn="l">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tx2"/>
                        </a:buClr>
                        <a:buSzTx/>
                        <a:buFontTx/>
                        <a:buNone/>
                        <a:tabLst/>
                      </a:pPr>
                      <a:r>
                        <a:rPr kumimoji="0" lang="en-US" altLang="en-US" sz="2800" b="1" i="0" u="none" strike="noStrike" cap="none" normalizeH="0" baseline="0">
                          <a:ln>
                            <a:noFill/>
                          </a:ln>
                          <a:solidFill>
                            <a:srgbClr val="000000"/>
                          </a:solidFill>
                          <a:effectLst/>
                          <a:latin typeface="Arial Narrow" panose="020B0606020202030204" pitchFamily="34" charset="0"/>
                          <a:cs typeface="Arial" panose="020B0604020202020204" pitchFamily="34" charset="0"/>
                        </a:rPr>
                        <a:t>Mirza Muhammed Zarandi</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blipFill dpi="0" rotWithShape="0">
                      <a:blip r:embed="rId2"/>
                      <a:srcRect/>
                      <a:stretch>
                        <a:fillRect/>
                      </a:stretch>
                    </a:blipFill>
                  </a:tcPr>
                </a:tc>
                <a:extLst>
                  <a:ext uri="{0D108BD9-81ED-4DB2-BD59-A6C34878D82A}">
                    <a16:rowId xmlns:a16="http://schemas.microsoft.com/office/drawing/2014/main" val="3017826015"/>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Rectangle 2" descr="mkg_simpletexture_1">
            <a:extLst>
              <a:ext uri="{FF2B5EF4-FFF2-40B4-BE49-F238E27FC236}">
                <a16:creationId xmlns:a16="http://schemas.microsoft.com/office/drawing/2014/main" id="{4C39777E-740A-41FC-A566-F7ED5074B371}"/>
              </a:ext>
            </a:extLst>
          </p:cNvPr>
          <p:cNvSpPr>
            <a:spLocks noGrp="1" noChangeArrowheads="1"/>
          </p:cNvSpPr>
          <p:nvPr>
            <p:ph type="title"/>
          </p:nvPr>
        </p:nvSpPr>
        <p:spPr/>
        <p:txBody>
          <a:bodyPr/>
          <a:lstStyle/>
          <a:p>
            <a:r>
              <a:rPr lang="en-US" altLang="en-US"/>
              <a:t>Timing</a:t>
            </a:r>
          </a:p>
        </p:txBody>
      </p:sp>
      <p:sp>
        <p:nvSpPr>
          <p:cNvPr id="605187" name="Rectangle 3" descr="mkg_simpletexture_1">
            <a:extLst>
              <a:ext uri="{FF2B5EF4-FFF2-40B4-BE49-F238E27FC236}">
                <a16:creationId xmlns:a16="http://schemas.microsoft.com/office/drawing/2014/main" id="{C74A02A7-315C-452A-903B-E3AD3CE22594}"/>
              </a:ext>
            </a:extLst>
          </p:cNvPr>
          <p:cNvSpPr>
            <a:spLocks noGrp="1" noChangeArrowheads="1"/>
          </p:cNvSpPr>
          <p:nvPr>
            <p:ph type="body" idx="1"/>
          </p:nvPr>
        </p:nvSpPr>
        <p:spPr>
          <a:ln/>
        </p:spPr>
        <p:txBody>
          <a:bodyPr/>
          <a:lstStyle/>
          <a:p>
            <a:r>
              <a:rPr lang="en-US" altLang="en-US" sz="3600"/>
              <a:t> For the first thirteen years, the majority of Babis followed Azal. Then the Baha’u’llah started his group, and six years after that the Baha’u’llah claimed he was the promised one.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Rectangle 2" descr="mkg_simpletexture_1">
            <a:extLst>
              <a:ext uri="{FF2B5EF4-FFF2-40B4-BE49-F238E27FC236}">
                <a16:creationId xmlns:a16="http://schemas.microsoft.com/office/drawing/2014/main" id="{9FF1F43B-C759-41D3-BD5F-F9165615503C}"/>
              </a:ext>
            </a:extLst>
          </p:cNvPr>
          <p:cNvSpPr>
            <a:spLocks noGrp="1" noChangeArrowheads="1"/>
          </p:cNvSpPr>
          <p:nvPr>
            <p:ph type="title"/>
          </p:nvPr>
        </p:nvSpPr>
        <p:spPr/>
        <p:txBody>
          <a:bodyPr/>
          <a:lstStyle/>
          <a:p>
            <a:r>
              <a:rPr lang="en-US" altLang="en-US"/>
              <a:t>Feuds and Murders Over Succession</a:t>
            </a:r>
          </a:p>
        </p:txBody>
      </p:sp>
      <p:sp>
        <p:nvSpPr>
          <p:cNvPr id="606211" name="Rectangle 3" descr="mkg_simpletexture_1">
            <a:extLst>
              <a:ext uri="{FF2B5EF4-FFF2-40B4-BE49-F238E27FC236}">
                <a16:creationId xmlns:a16="http://schemas.microsoft.com/office/drawing/2014/main" id="{20348BE7-BBCF-4C33-8305-446786066FB5}"/>
              </a:ext>
            </a:extLst>
          </p:cNvPr>
          <p:cNvSpPr>
            <a:spLocks noGrp="1" noChangeArrowheads="1"/>
          </p:cNvSpPr>
          <p:nvPr>
            <p:ph type="body" idx="1"/>
          </p:nvPr>
        </p:nvSpPr>
        <p:spPr>
          <a:ln/>
        </p:spPr>
        <p:txBody>
          <a:bodyPr/>
          <a:lstStyle/>
          <a:p>
            <a:r>
              <a:rPr lang="en-US" altLang="en-US" sz="2800"/>
              <a:t> After the Bab was executed, the Babi’s had a bloody feud among themselves. </a:t>
            </a:r>
            <a:r>
              <a:rPr lang="en-US" altLang="en-US" sz="2800">
                <a:hlinkClick r:id="rId2"/>
              </a:rPr>
              <a:t>www.geocities.com/ Athens/Acropolis/5111/mirza.html</a:t>
            </a:r>
            <a:r>
              <a:rPr lang="en-US" altLang="en-US" sz="2800"/>
              <a:t> says:</a:t>
            </a:r>
          </a:p>
          <a:p>
            <a:r>
              <a:rPr lang="en-US" altLang="en-US"/>
              <a:t>“Upon reaching Edirne in December 1863, tensions in the Babi community heightened. In Early 1866 Bahaullah formalized the division in the community, and the Babis formally pledged support for either Sobh-e Azal or Bahaullah, the latter being the more popular. Despite Bahaullah’s rejection of holy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Rectangle 2" descr="mkg_simpletexture_1">
            <a:extLst>
              <a:ext uri="{FF2B5EF4-FFF2-40B4-BE49-F238E27FC236}">
                <a16:creationId xmlns:a16="http://schemas.microsoft.com/office/drawing/2014/main" id="{CCA2DE55-15F8-4298-BAAE-1140B3F5DA23}"/>
              </a:ext>
            </a:extLst>
          </p:cNvPr>
          <p:cNvSpPr>
            <a:spLocks noGrp="1" noChangeArrowheads="1"/>
          </p:cNvSpPr>
          <p:nvPr>
            <p:ph type="title"/>
          </p:nvPr>
        </p:nvSpPr>
        <p:spPr/>
        <p:txBody>
          <a:bodyPr/>
          <a:lstStyle/>
          <a:p>
            <a:r>
              <a:rPr lang="en-US" altLang="en-US"/>
              <a:t>Quote - continued</a:t>
            </a:r>
          </a:p>
        </p:txBody>
      </p:sp>
      <p:sp>
        <p:nvSpPr>
          <p:cNvPr id="607235" name="Rectangle 3" descr="mkg_simpletexture_1">
            <a:extLst>
              <a:ext uri="{FF2B5EF4-FFF2-40B4-BE49-F238E27FC236}">
                <a16:creationId xmlns:a16="http://schemas.microsoft.com/office/drawing/2014/main" id="{0A54990E-867D-43E3-A921-0E31BB6AE165}"/>
              </a:ext>
            </a:extLst>
          </p:cNvPr>
          <p:cNvSpPr>
            <a:spLocks noGrp="1" noChangeArrowheads="1"/>
          </p:cNvSpPr>
          <p:nvPr>
            <p:ph type="body" idx="1"/>
          </p:nvPr>
        </p:nvSpPr>
        <p:spPr>
          <a:ln/>
        </p:spPr>
        <p:txBody>
          <a:bodyPr/>
          <a:lstStyle/>
          <a:p>
            <a:r>
              <a:rPr lang="en-US" altLang="en-US"/>
              <a:t>war, which Babis had practiced diligently, Bahaullah urged his supporters to violence, and a bloody feud ensued. The public and government officials in Edirne had remained quite amicable to the Babis but upon these latter developments became uncomfortable. In 1868 Ottoman [Turkish] officials intervened. Sobh-e Azal and his supporters, the Azali, were sent to Famagusta, Cyprus while Bahahullah and the Bahai were removed 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descr="mkg_simpletexture_1">
            <a:extLst>
              <a:ext uri="{FF2B5EF4-FFF2-40B4-BE49-F238E27FC236}">
                <a16:creationId xmlns:a16="http://schemas.microsoft.com/office/drawing/2014/main" id="{81C23843-E2CD-4E23-82F3-5D2E256E3E50}"/>
              </a:ext>
            </a:extLst>
          </p:cNvPr>
          <p:cNvSpPr>
            <a:spLocks noGrp="1" noChangeArrowheads="1"/>
          </p:cNvSpPr>
          <p:nvPr>
            <p:ph type="title"/>
          </p:nvPr>
        </p:nvSpPr>
        <p:spPr/>
        <p:txBody>
          <a:bodyPr/>
          <a:lstStyle/>
          <a:p>
            <a:r>
              <a:rPr lang="en-US" altLang="en-US"/>
              <a:t>Quote - continued</a:t>
            </a:r>
          </a:p>
        </p:txBody>
      </p:sp>
      <p:sp>
        <p:nvSpPr>
          <p:cNvPr id="608259" name="Rectangle 3" descr="mkg_simpletexture_1">
            <a:extLst>
              <a:ext uri="{FF2B5EF4-FFF2-40B4-BE49-F238E27FC236}">
                <a16:creationId xmlns:a16="http://schemas.microsoft.com/office/drawing/2014/main" id="{B4E1B17A-719F-4627-B8CF-DEF1C42CE86C}"/>
              </a:ext>
            </a:extLst>
          </p:cNvPr>
          <p:cNvSpPr>
            <a:spLocks noGrp="1" noChangeArrowheads="1"/>
          </p:cNvSpPr>
          <p:nvPr>
            <p:ph type="body" idx="1"/>
          </p:nvPr>
        </p:nvSpPr>
        <p:spPr>
          <a:ln/>
        </p:spPr>
        <p:txBody>
          <a:bodyPr/>
          <a:lstStyle/>
          <a:p>
            <a:r>
              <a:rPr lang="en-US" altLang="en-US"/>
              <a:t>Acre, Palestine. Provisions were made to station observers in the opposing side’s camp for monitoring purposes. Murders continued, however, and three Azali observers were killed in one night alone. Assasinations of Azali leaders were reported in Karbala, Baghdad, Tabriz, Acre and throughout Iran. Such prominent figures as Aqa Syed Ali Arab and Mulla Rajab Ali, both among the first 19 Babis, the Letters of the Living, 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2" name="Rectangle 2" descr="mkg_simpletexture_1">
            <a:extLst>
              <a:ext uri="{FF2B5EF4-FFF2-40B4-BE49-F238E27FC236}">
                <a16:creationId xmlns:a16="http://schemas.microsoft.com/office/drawing/2014/main" id="{A37CF656-7267-47EF-B401-C22755F73C1E}"/>
              </a:ext>
            </a:extLst>
          </p:cNvPr>
          <p:cNvSpPr>
            <a:spLocks noGrp="1" noChangeArrowheads="1"/>
          </p:cNvSpPr>
          <p:nvPr>
            <p:ph type="title"/>
          </p:nvPr>
        </p:nvSpPr>
        <p:spPr/>
        <p:txBody>
          <a:bodyPr/>
          <a:lstStyle/>
          <a:p>
            <a:r>
              <a:rPr lang="en-US" altLang="en-US"/>
              <a:t>Quote - continued</a:t>
            </a:r>
          </a:p>
        </p:txBody>
      </p:sp>
      <p:sp>
        <p:nvSpPr>
          <p:cNvPr id="609283" name="Rectangle 3" descr="mkg_simpletexture_1">
            <a:extLst>
              <a:ext uri="{FF2B5EF4-FFF2-40B4-BE49-F238E27FC236}">
                <a16:creationId xmlns:a16="http://schemas.microsoft.com/office/drawing/2014/main" id="{6F443D81-B683-44F6-B5F2-5E2F3E172410}"/>
              </a:ext>
            </a:extLst>
          </p:cNvPr>
          <p:cNvSpPr>
            <a:spLocks noGrp="1" noChangeArrowheads="1"/>
          </p:cNvSpPr>
          <p:nvPr>
            <p:ph type="body" idx="1"/>
          </p:nvPr>
        </p:nvSpPr>
        <p:spPr>
          <a:ln/>
        </p:spPr>
        <p:txBody>
          <a:bodyPr/>
          <a:lstStyle/>
          <a:p>
            <a:r>
              <a:rPr lang="en-US" altLang="en-US"/>
              <a:t>Haji Mirza Jani Kashani, author of Nuqtat ul-Qaf, joined the ranks of killed Azalis.</a:t>
            </a:r>
          </a:p>
          <a:p>
            <a:r>
              <a:rPr lang="en-US" altLang="en-US"/>
              <a:t>… Reviled by many Bahais, Sobh-e Azal is nevertheless considered the Bab’s true successor by many Babis, especially ones in Iran. Azalis adhere to the Bab’s original doctrinal work, the </a:t>
            </a:r>
            <a:r>
              <a:rPr lang="en-US" altLang="en-US" i="1"/>
              <a:t>Bayan</a:t>
            </a:r>
            <a:r>
              <a:rPr lang="en-US" altLang="en-US"/>
              <a:t>, and have remained a small group.”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descr="mkg_simpletexture_1">
            <a:extLst>
              <a:ext uri="{FF2B5EF4-FFF2-40B4-BE49-F238E27FC236}">
                <a16:creationId xmlns:a16="http://schemas.microsoft.com/office/drawing/2014/main" id="{68F79AE7-4002-43CF-A099-7C097E7FFB6E}"/>
              </a:ext>
            </a:extLst>
          </p:cNvPr>
          <p:cNvSpPr>
            <a:spLocks noGrp="1" noChangeArrowheads="1"/>
          </p:cNvSpPr>
          <p:nvPr>
            <p:ph type="title"/>
          </p:nvPr>
        </p:nvSpPr>
        <p:spPr/>
        <p:txBody>
          <a:bodyPr/>
          <a:lstStyle/>
          <a:p>
            <a:r>
              <a:rPr lang="en-US" altLang="en-US"/>
              <a:t>The Bab’s Will and Testament</a:t>
            </a:r>
          </a:p>
        </p:txBody>
      </p:sp>
      <p:sp>
        <p:nvSpPr>
          <p:cNvPr id="610307" name="Rectangle 3" descr="mkg_simpletexture_1">
            <a:extLst>
              <a:ext uri="{FF2B5EF4-FFF2-40B4-BE49-F238E27FC236}">
                <a16:creationId xmlns:a16="http://schemas.microsoft.com/office/drawing/2014/main" id="{A1C6FE97-0795-41B1-ACDC-ED658F161E2B}"/>
              </a:ext>
            </a:extLst>
          </p:cNvPr>
          <p:cNvSpPr>
            <a:spLocks noGrp="1" noChangeArrowheads="1"/>
          </p:cNvSpPr>
          <p:nvPr>
            <p:ph type="body" idx="1"/>
          </p:nvPr>
        </p:nvSpPr>
        <p:spPr>
          <a:ln/>
        </p:spPr>
        <p:txBody>
          <a:bodyPr/>
          <a:lstStyle/>
          <a:p>
            <a:r>
              <a:rPr lang="en-US" altLang="en-US"/>
              <a:t> Azalis claim to have a Last Will of the Bab, written a few days before his execution in 1850, and forwarded to Azim Turshizi, who sent it to Sub-i Azal. It designates Subh-i Azal (not the Baha’u’llah) as the successor. Here is the text and translation from </a:t>
            </a:r>
            <a:r>
              <a:rPr lang="en-US" altLang="en-US">
                <a:hlinkClick r:id="rId2"/>
              </a:rPr>
              <a:t>http://www.beliefnet.com/boards/message_list.asp?discussionID=178496</a:t>
            </a:r>
            <a:r>
              <a:rPr lang="en-US" altLang="en-US"/>
              <a:t> (11/23/2004).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Rectangle 2" descr="mkg_simpletexture_1">
            <a:extLst>
              <a:ext uri="{FF2B5EF4-FFF2-40B4-BE49-F238E27FC236}">
                <a16:creationId xmlns:a16="http://schemas.microsoft.com/office/drawing/2014/main" id="{CA638EF5-734F-4BEF-B5FF-17723DD78085}"/>
              </a:ext>
            </a:extLst>
          </p:cNvPr>
          <p:cNvSpPr>
            <a:spLocks noGrp="1" noChangeArrowheads="1"/>
          </p:cNvSpPr>
          <p:nvPr>
            <p:ph type="title"/>
          </p:nvPr>
        </p:nvSpPr>
        <p:spPr/>
        <p:txBody>
          <a:bodyPr/>
          <a:lstStyle/>
          <a:p>
            <a:r>
              <a:rPr lang="en-US" altLang="en-US"/>
              <a:t>Text</a:t>
            </a:r>
          </a:p>
        </p:txBody>
      </p:sp>
      <p:sp>
        <p:nvSpPr>
          <p:cNvPr id="611331" name="Rectangle 3" descr="mkg_simpletexture_1">
            <a:extLst>
              <a:ext uri="{FF2B5EF4-FFF2-40B4-BE49-F238E27FC236}">
                <a16:creationId xmlns:a16="http://schemas.microsoft.com/office/drawing/2014/main" id="{D0BA517B-3830-4459-8D91-9DE3338294BE}"/>
              </a:ext>
            </a:extLst>
          </p:cNvPr>
          <p:cNvSpPr>
            <a:spLocks noGrp="1" noChangeArrowheads="1"/>
          </p:cNvSpPr>
          <p:nvPr>
            <p:ph type="body" idx="1"/>
          </p:nvPr>
        </p:nvSpPr>
        <p:spPr>
          <a:ln/>
        </p:spPr>
        <p:txBody>
          <a:bodyPr/>
          <a:lstStyle/>
          <a:p>
            <a:r>
              <a:rPr lang="en-US" altLang="en-US" sz="3000"/>
              <a:t>Allahu Akbar Takbir’an Kabir’an</a:t>
            </a:r>
            <a:br>
              <a:rPr lang="en-US" altLang="en-US" sz="3000"/>
            </a:br>
            <a:r>
              <a:rPr lang="en-US" altLang="en-US" sz="3000"/>
              <a:t>hadha kitab min `ind Allah al-muhayyamin al-qayyum ila Allah muhayyamin al-qayyum. qul: kullu min Allah mabda’un, qul, kullu ila Allah ya`udun.</a:t>
            </a:r>
            <a:br>
              <a:rPr lang="en-US" altLang="en-US" sz="3000"/>
            </a:br>
            <a:r>
              <a:rPr lang="en-US" altLang="en-US" sz="3000"/>
              <a:t>hadha kitab min `Ali qabla Nabil dhikr Allah al-`alamin ila man ba`d li-ismih ism al-waheed dhikr Allah al-`alamin.</a:t>
            </a:r>
            <a:br>
              <a:rPr lang="en-US" altLang="en-US" sz="3000"/>
            </a:br>
            <a:r>
              <a:rPr lang="en-US" altLang="en-US" sz="3000"/>
              <a:t>qul: kullu min nuqtatu’l-Bayan la-yubda’un, inna ya ism al-waheed fa-ahfaza ma nazala fi al-Bayan wa amr bihi fa-innaka li-sirat haqq al-`azeem.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Rectangle 2" descr="mkg_simpletexture_1">
            <a:extLst>
              <a:ext uri="{FF2B5EF4-FFF2-40B4-BE49-F238E27FC236}">
                <a16:creationId xmlns:a16="http://schemas.microsoft.com/office/drawing/2014/main" id="{8045D92B-02E1-445B-9BF8-821FFEFB9774}"/>
              </a:ext>
            </a:extLst>
          </p:cNvPr>
          <p:cNvSpPr>
            <a:spLocks noGrp="1" noChangeArrowheads="1"/>
          </p:cNvSpPr>
          <p:nvPr>
            <p:ph type="title"/>
          </p:nvPr>
        </p:nvSpPr>
        <p:spPr/>
        <p:txBody>
          <a:bodyPr/>
          <a:lstStyle/>
          <a:p>
            <a:r>
              <a:rPr lang="en-US" altLang="en-US"/>
              <a:t>Translation</a:t>
            </a:r>
          </a:p>
        </p:txBody>
      </p:sp>
      <p:sp>
        <p:nvSpPr>
          <p:cNvPr id="612355" name="Rectangle 3" descr="mkg_simpletexture_1">
            <a:extLst>
              <a:ext uri="{FF2B5EF4-FFF2-40B4-BE49-F238E27FC236}">
                <a16:creationId xmlns:a16="http://schemas.microsoft.com/office/drawing/2014/main" id="{97237DB1-79D6-4963-94C3-06FC0AE27014}"/>
              </a:ext>
            </a:extLst>
          </p:cNvPr>
          <p:cNvSpPr>
            <a:spLocks noGrp="1" noChangeArrowheads="1"/>
          </p:cNvSpPr>
          <p:nvPr>
            <p:ph type="body" idx="1"/>
          </p:nvPr>
        </p:nvSpPr>
        <p:spPr>
          <a:ln/>
        </p:spPr>
        <p:txBody>
          <a:bodyPr/>
          <a:lstStyle/>
          <a:p>
            <a:r>
              <a:rPr lang="en-US" altLang="en-US"/>
              <a:t>God is the Greatest, [Great with the] Uttermost Greatness. This is the Book in the possession of God, the Preserver, the Self-Subsistent, to God the Preserver, the Self-Subsistent. Say: All come from God. Say: All return to God. This is the Book from `Ali before Nabil* who is the Remembrance to the Worlds to him whose name is the Unity/the One #, the Remembrance to the Worlds. Say: All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Rectangle 2" descr="mkg_simpletexture_1">
            <a:extLst>
              <a:ext uri="{FF2B5EF4-FFF2-40B4-BE49-F238E27FC236}">
                <a16:creationId xmlns:a16="http://schemas.microsoft.com/office/drawing/2014/main" id="{FA901699-CCE6-46A2-8FAF-E5645B74F4FA}"/>
              </a:ext>
            </a:extLst>
          </p:cNvPr>
          <p:cNvSpPr>
            <a:spLocks noGrp="1" noChangeArrowheads="1"/>
          </p:cNvSpPr>
          <p:nvPr>
            <p:ph type="title"/>
          </p:nvPr>
        </p:nvSpPr>
        <p:spPr/>
        <p:txBody>
          <a:bodyPr/>
          <a:lstStyle/>
          <a:p>
            <a:r>
              <a:rPr lang="en-US" altLang="en-US"/>
              <a:t>Translation - continued</a:t>
            </a:r>
          </a:p>
        </p:txBody>
      </p:sp>
      <p:sp>
        <p:nvSpPr>
          <p:cNvPr id="614403" name="Rectangle 3" descr="mkg_simpletexture_1">
            <a:extLst>
              <a:ext uri="{FF2B5EF4-FFF2-40B4-BE49-F238E27FC236}">
                <a16:creationId xmlns:a16="http://schemas.microsoft.com/office/drawing/2014/main" id="{B57CAC6B-5E02-4EC5-8E4A-8D19697F612A}"/>
              </a:ext>
            </a:extLst>
          </p:cNvPr>
          <p:cNvSpPr>
            <a:spLocks noGrp="1" noChangeArrowheads="1"/>
          </p:cNvSpPr>
          <p:nvPr>
            <p:ph type="body" idx="1"/>
          </p:nvPr>
        </p:nvSpPr>
        <p:spPr>
          <a:ln/>
        </p:spPr>
        <p:txBody>
          <a:bodyPr/>
          <a:lstStyle/>
          <a:p>
            <a:r>
              <a:rPr lang="en-US" altLang="en-US"/>
              <a:t>have been generated by the Point(s) of [the] Exposition/the Bayan. Verily, O name of Unity/the One, keep [and protect] that which has descended [or, been revealed] in the Exposition/the Bayan and that commanded by it, and verily you are the True and Most Mighty Straight Path. Seal (Inni ana hujjat Allah wa nurihi/Verily, I am God’s proof and his light)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Rectangle 2" descr="mkg_simpletexture_1">
            <a:extLst>
              <a:ext uri="{FF2B5EF4-FFF2-40B4-BE49-F238E27FC236}">
                <a16:creationId xmlns:a16="http://schemas.microsoft.com/office/drawing/2014/main" id="{83D9ACEE-01BC-44D9-9816-9AD7149F4494}"/>
              </a:ext>
            </a:extLst>
          </p:cNvPr>
          <p:cNvSpPr>
            <a:spLocks noGrp="1" noChangeArrowheads="1"/>
          </p:cNvSpPr>
          <p:nvPr>
            <p:ph type="title"/>
          </p:nvPr>
        </p:nvSpPr>
        <p:spPr/>
        <p:txBody>
          <a:bodyPr/>
          <a:lstStyle/>
          <a:p>
            <a:r>
              <a:rPr lang="en-US" altLang="en-US"/>
              <a:t>Footnotes</a:t>
            </a:r>
          </a:p>
        </p:txBody>
      </p:sp>
      <p:sp>
        <p:nvSpPr>
          <p:cNvPr id="615427" name="Rectangle 3" descr="mkg_simpletexture_1">
            <a:extLst>
              <a:ext uri="{FF2B5EF4-FFF2-40B4-BE49-F238E27FC236}">
                <a16:creationId xmlns:a16="http://schemas.microsoft.com/office/drawing/2014/main" id="{01BE5BA4-9796-4278-AD2C-85876ABB9D28}"/>
              </a:ext>
            </a:extLst>
          </p:cNvPr>
          <p:cNvSpPr>
            <a:spLocks noGrp="1" noChangeArrowheads="1"/>
          </p:cNvSpPr>
          <p:nvPr>
            <p:ph type="body" idx="1"/>
          </p:nvPr>
        </p:nvSpPr>
        <p:spPr>
          <a:ln/>
        </p:spPr>
        <p:txBody>
          <a:bodyPr/>
          <a:lstStyle/>
          <a:p>
            <a:r>
              <a:rPr lang="en-US" altLang="en-US"/>
              <a:t>*’Nabil’ in the abjad/numerology system of Islamic gnosis is numerically equivalent to Muhammad which both hold the value of ‘92’. This is another way for the Bab to state his name, `Ali Muhammad.</a:t>
            </a:r>
            <a:br>
              <a:rPr lang="en-US" altLang="en-US"/>
            </a:br>
            <a:br>
              <a:rPr lang="en-US" altLang="en-US"/>
            </a:br>
            <a:r>
              <a:rPr lang="en-US" altLang="en-US"/>
              <a:t># Waheed, the unity or the one, is Azal’s symbolic designation here which is also equivalent to ‘Yahya’ (i.e. 28), Azal’s first name.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Rectangle 2" descr="mkg_simpletexture_1">
            <a:extLst>
              <a:ext uri="{FF2B5EF4-FFF2-40B4-BE49-F238E27FC236}">
                <a16:creationId xmlns:a16="http://schemas.microsoft.com/office/drawing/2014/main" id="{D52AE906-F7C2-4CAA-982C-B6E4A9EB2FA5}"/>
              </a:ext>
            </a:extLst>
          </p:cNvPr>
          <p:cNvSpPr>
            <a:spLocks noGrp="1" noChangeArrowheads="1"/>
          </p:cNvSpPr>
          <p:nvPr>
            <p:ph type="title"/>
          </p:nvPr>
        </p:nvSpPr>
        <p:spPr/>
        <p:txBody>
          <a:bodyPr/>
          <a:lstStyle/>
          <a:p>
            <a:r>
              <a:rPr lang="en-US" altLang="en-US"/>
              <a:t>A Baha’i View</a:t>
            </a:r>
          </a:p>
        </p:txBody>
      </p:sp>
      <p:sp>
        <p:nvSpPr>
          <p:cNvPr id="616451" name="Rectangle 3" descr="mkg_simpletexture_1">
            <a:extLst>
              <a:ext uri="{FF2B5EF4-FFF2-40B4-BE49-F238E27FC236}">
                <a16:creationId xmlns:a16="http://schemas.microsoft.com/office/drawing/2014/main" id="{D36D9513-602C-4974-90AF-83D1685B3280}"/>
              </a:ext>
            </a:extLst>
          </p:cNvPr>
          <p:cNvSpPr>
            <a:spLocks noGrp="1" noChangeArrowheads="1"/>
          </p:cNvSpPr>
          <p:nvPr>
            <p:ph type="body" idx="1"/>
          </p:nvPr>
        </p:nvSpPr>
        <p:spPr>
          <a:ln/>
        </p:spPr>
        <p:txBody>
          <a:bodyPr/>
          <a:lstStyle/>
          <a:p>
            <a:r>
              <a:rPr lang="en-US" altLang="en-US"/>
              <a:t>One Baha’i view is that the Bab did not really want Azal to succeed him, but wrote that will so that the Persians would not know about the real successor, the Baha’ullah. Of course Azalis disagree.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Rectangle 2" descr="mkg_simpletexture_1">
            <a:extLst>
              <a:ext uri="{FF2B5EF4-FFF2-40B4-BE49-F238E27FC236}">
                <a16:creationId xmlns:a16="http://schemas.microsoft.com/office/drawing/2014/main" id="{68BB3586-CDD0-4077-BABB-8D6EA58D8FEC}"/>
              </a:ext>
            </a:extLst>
          </p:cNvPr>
          <p:cNvSpPr>
            <a:spLocks noGrp="1" noChangeArrowheads="1"/>
          </p:cNvSpPr>
          <p:nvPr>
            <p:ph type="title"/>
          </p:nvPr>
        </p:nvSpPr>
        <p:spPr/>
        <p:txBody>
          <a:bodyPr/>
          <a:lstStyle/>
          <a:p>
            <a:r>
              <a:rPr lang="en-US" altLang="en-US"/>
              <a:t>The Bab’s View</a:t>
            </a:r>
          </a:p>
        </p:txBody>
      </p:sp>
      <p:sp>
        <p:nvSpPr>
          <p:cNvPr id="617475" name="Rectangle 3" descr="mkg_simpletexture_1">
            <a:extLst>
              <a:ext uri="{FF2B5EF4-FFF2-40B4-BE49-F238E27FC236}">
                <a16:creationId xmlns:a16="http://schemas.microsoft.com/office/drawing/2014/main" id="{3386CC95-39BE-41BD-94F3-3CEE78F5F70B}"/>
              </a:ext>
            </a:extLst>
          </p:cNvPr>
          <p:cNvSpPr>
            <a:spLocks noGrp="1" noChangeArrowheads="1"/>
          </p:cNvSpPr>
          <p:nvPr>
            <p:ph type="body" idx="1"/>
          </p:nvPr>
        </p:nvSpPr>
        <p:spPr>
          <a:ln/>
        </p:spPr>
        <p:txBody>
          <a:bodyPr/>
          <a:lstStyle/>
          <a:p>
            <a:r>
              <a:rPr lang="en-US" altLang="en-US"/>
              <a:t>While we cannot ask the Bab today, the Bab wrote one thing: he said a new manifestation would not arrive for 1,000 years, not 19 years. </a:t>
            </a:r>
          </a:p>
          <a:p>
            <a:endParaRPr lang="en-US" altLang="en-US"/>
          </a:p>
          <a:p>
            <a:r>
              <a:rPr lang="en-US" altLang="en-US"/>
              <a:t>See www. geocities.com/Athens/Acropolis/</a:t>
            </a:r>
          </a:p>
          <a:p>
            <a:r>
              <a:rPr lang="en-US" altLang="en-US"/>
              <a:t>5111/mirza.html (11/13/2004) for more info.</a:t>
            </a:r>
          </a:p>
          <a:p>
            <a:endParaRPr lang="en-US" altLang="en-US"/>
          </a:p>
          <a:p>
            <a:r>
              <a:rPr lang="en-US" altLang="en-US"/>
              <a:t>Now Azal did not claim to be a manifestation, but the Baha’u’llah did.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descr="mkg_simpletexture_1">
            <a:extLst>
              <a:ext uri="{FF2B5EF4-FFF2-40B4-BE49-F238E27FC236}">
                <a16:creationId xmlns:a16="http://schemas.microsoft.com/office/drawing/2014/main" id="{C6385480-F377-4F53-BD2F-882329F735CB}"/>
              </a:ext>
            </a:extLst>
          </p:cNvPr>
          <p:cNvSpPr>
            <a:spLocks noGrp="1" noChangeArrowheads="1"/>
          </p:cNvSpPr>
          <p:nvPr>
            <p:ph type="title"/>
          </p:nvPr>
        </p:nvSpPr>
        <p:spPr/>
        <p:txBody>
          <a:bodyPr/>
          <a:lstStyle/>
          <a:p>
            <a:r>
              <a:rPr lang="en-US" altLang="en-US"/>
              <a:t>Ithna’Ashariyya Shi’ite Muslim View</a:t>
            </a:r>
          </a:p>
        </p:txBody>
      </p:sp>
      <p:sp>
        <p:nvSpPr>
          <p:cNvPr id="618499" name="Rectangle 3" descr="mkg_simpletexture_1">
            <a:extLst>
              <a:ext uri="{FF2B5EF4-FFF2-40B4-BE49-F238E27FC236}">
                <a16:creationId xmlns:a16="http://schemas.microsoft.com/office/drawing/2014/main" id="{23037164-4A05-4C4C-9247-6519907B8793}"/>
              </a:ext>
            </a:extLst>
          </p:cNvPr>
          <p:cNvSpPr>
            <a:spLocks noGrp="1" noChangeArrowheads="1"/>
          </p:cNvSpPr>
          <p:nvPr>
            <p:ph type="body" idx="1"/>
          </p:nvPr>
        </p:nvSpPr>
        <p:spPr>
          <a:ln/>
        </p:spPr>
        <p:txBody>
          <a:bodyPr/>
          <a:lstStyle/>
          <a:p>
            <a:r>
              <a:rPr lang="en-US" altLang="en-US" sz="2900"/>
              <a:t> The Shi’ites of Iran believe the 12th imam will return, but he is neither the Bab nor the Baha’u’llah.</a:t>
            </a:r>
          </a:p>
          <a:p>
            <a:r>
              <a:rPr lang="en-US" altLang="en-US" sz="2900"/>
              <a:t>The Mahdi will be descended from Fatima, and will be called Mohammed. While the Bab claimed to be descended from Mohammed, the Persian Baha’u’llah (to my knowledge) never did.</a:t>
            </a:r>
          </a:p>
          <a:p>
            <a:r>
              <a:rPr lang="en-US" altLang="en-US" sz="2900"/>
              <a:t>The Mahdi will raise the black standard in Khurasan (Baha’u’llah never did that).</a:t>
            </a:r>
          </a:p>
          <a:p>
            <a:r>
              <a:rPr lang="en-US" altLang="en-US" sz="2900"/>
              <a:t>He will come to Mecca, and then travel to Kufa. (The Baha’u’llah never went to Kufa)</a:t>
            </a:r>
          </a:p>
          <a:p>
            <a:r>
              <a:rPr lang="en-US" altLang="en-US" sz="2900"/>
              <a:t>The one-eyed Dajjil (anti-Christ) will come in the East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Rectangle 2" descr="mkg_simpletexture_1">
            <a:extLst>
              <a:ext uri="{FF2B5EF4-FFF2-40B4-BE49-F238E27FC236}">
                <a16:creationId xmlns:a16="http://schemas.microsoft.com/office/drawing/2014/main" id="{A66C0774-C0EB-403A-92C2-C326507C91D4}"/>
              </a:ext>
            </a:extLst>
          </p:cNvPr>
          <p:cNvSpPr>
            <a:spLocks noGrp="1" noChangeArrowheads="1"/>
          </p:cNvSpPr>
          <p:nvPr>
            <p:ph type="title"/>
          </p:nvPr>
        </p:nvSpPr>
        <p:spPr/>
        <p:txBody>
          <a:bodyPr/>
          <a:lstStyle/>
          <a:p>
            <a:r>
              <a:rPr lang="en-US" altLang="en-US"/>
              <a:t>Ithna’Ashariyya Shi’ite View - continued</a:t>
            </a:r>
          </a:p>
        </p:txBody>
      </p:sp>
      <p:sp>
        <p:nvSpPr>
          <p:cNvPr id="619523" name="Rectangle 3" descr="mkg_simpletexture_1">
            <a:extLst>
              <a:ext uri="{FF2B5EF4-FFF2-40B4-BE49-F238E27FC236}">
                <a16:creationId xmlns:a16="http://schemas.microsoft.com/office/drawing/2014/main" id="{E900C900-4808-42F4-8AA9-BE4A62C17980}"/>
              </a:ext>
            </a:extLst>
          </p:cNvPr>
          <p:cNvSpPr>
            <a:spLocks noGrp="1" noChangeArrowheads="1"/>
          </p:cNvSpPr>
          <p:nvPr>
            <p:ph type="body" idx="1"/>
          </p:nvPr>
        </p:nvSpPr>
        <p:spPr>
          <a:ln/>
        </p:spPr>
        <p:txBody>
          <a:bodyPr/>
          <a:lstStyle/>
          <a:p>
            <a:r>
              <a:rPr lang="en-US" altLang="en-US" sz="2800"/>
              <a:t>The sun will rise from the west, and a star in the east will give out as much light as the moon.</a:t>
            </a:r>
          </a:p>
          <a:p>
            <a:r>
              <a:rPr lang="en-US" altLang="en-US" sz="2800"/>
              <a:t>Like Mohammed, the Mahdi will have a new cause and a new book and a new religious law. This will be a severe test for Arabs. The sword will be between the Mahdi and the Arabs. (The Arabs did not persecute the Baha’u’llah; the Persians and Turks did.)</a:t>
            </a:r>
          </a:p>
          <a:p>
            <a:r>
              <a:rPr lang="en-US" altLang="en-US" sz="2800"/>
              <a:t>Jesus will return too. (Jesus is different from the Mahdi in Sh’ite theology.)</a:t>
            </a:r>
          </a:p>
          <a:p>
            <a:r>
              <a:rPr lang="en-US" altLang="en-US" sz="2800"/>
              <a:t>The 313 fighters from the battle at Badr also return. (This did not happen)</a:t>
            </a:r>
          </a:p>
          <a:p>
            <a:r>
              <a:rPr lang="en-US" altLang="en-US" sz="2800"/>
              <a:t>The imams and former prophets will also all return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Rectangle 2" descr="mkg_simpletexture_1">
            <a:extLst>
              <a:ext uri="{FF2B5EF4-FFF2-40B4-BE49-F238E27FC236}">
                <a16:creationId xmlns:a16="http://schemas.microsoft.com/office/drawing/2014/main" id="{D74761A3-8E13-418A-BC5F-AE9295C8E1FB}"/>
              </a:ext>
            </a:extLst>
          </p:cNvPr>
          <p:cNvSpPr>
            <a:spLocks noGrp="1" noChangeArrowheads="1"/>
          </p:cNvSpPr>
          <p:nvPr>
            <p:ph type="title"/>
          </p:nvPr>
        </p:nvSpPr>
        <p:spPr/>
        <p:txBody>
          <a:bodyPr/>
          <a:lstStyle/>
          <a:p>
            <a:r>
              <a:rPr lang="en-US" altLang="en-US"/>
              <a:t>The Sunni Muslim View of Baha’is</a:t>
            </a:r>
          </a:p>
        </p:txBody>
      </p:sp>
      <p:sp>
        <p:nvSpPr>
          <p:cNvPr id="620547" name="Rectangle 3" descr="mkg_simpletexture_1">
            <a:extLst>
              <a:ext uri="{FF2B5EF4-FFF2-40B4-BE49-F238E27FC236}">
                <a16:creationId xmlns:a16="http://schemas.microsoft.com/office/drawing/2014/main" id="{FC311378-8322-4C7F-A812-C0B8C225B650}"/>
              </a:ext>
            </a:extLst>
          </p:cNvPr>
          <p:cNvSpPr>
            <a:spLocks noGrp="1" noChangeArrowheads="1"/>
          </p:cNvSpPr>
          <p:nvPr>
            <p:ph type="body" idx="1"/>
          </p:nvPr>
        </p:nvSpPr>
        <p:spPr>
          <a:ln/>
        </p:spPr>
        <p:txBody>
          <a:bodyPr/>
          <a:lstStyle/>
          <a:p>
            <a:r>
              <a:rPr lang="en-US" altLang="en-US"/>
              <a:t> Sunnis believe the identity of the alleged 12th imam is a moot point, because there is no legitimate 12th imam. Mohammed was the seal of the prophets, and apart from the caliphs there is no legitimate imam, Shi’ite or otherwise, to succeed Mohammed.</a:t>
            </a:r>
          </a:p>
          <a:p>
            <a:endParaRPr lang="en-US" altLang="en-US"/>
          </a:p>
          <a:p>
            <a:r>
              <a:rPr lang="en-US" altLang="en-US"/>
              <a:t>Sunnis consider Baha’is as non-Muslim heretics. Baha’is fall under the following injunctions: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2" descr="mkg_simpletexture_1">
            <a:extLst>
              <a:ext uri="{FF2B5EF4-FFF2-40B4-BE49-F238E27FC236}">
                <a16:creationId xmlns:a16="http://schemas.microsoft.com/office/drawing/2014/main" id="{C8B6FA39-C1DC-4C62-81DE-A7D1F5692833}"/>
              </a:ext>
            </a:extLst>
          </p:cNvPr>
          <p:cNvSpPr>
            <a:spLocks noGrp="1" noChangeArrowheads="1"/>
          </p:cNvSpPr>
          <p:nvPr>
            <p:ph type="title"/>
          </p:nvPr>
        </p:nvSpPr>
        <p:spPr/>
        <p:txBody>
          <a:bodyPr/>
          <a:lstStyle/>
          <a:p>
            <a:r>
              <a:rPr lang="en-US" altLang="en-US"/>
              <a:t>Hadith Injunctions Against Baha’is</a:t>
            </a:r>
          </a:p>
        </p:txBody>
      </p:sp>
      <p:sp>
        <p:nvSpPr>
          <p:cNvPr id="621571" name="Rectangle 3" descr="mkg_simpletexture_1">
            <a:extLst>
              <a:ext uri="{FF2B5EF4-FFF2-40B4-BE49-F238E27FC236}">
                <a16:creationId xmlns:a16="http://schemas.microsoft.com/office/drawing/2014/main" id="{D0CB9410-E98C-4CE7-869B-FC408A2AE27C}"/>
              </a:ext>
            </a:extLst>
          </p:cNvPr>
          <p:cNvSpPr>
            <a:spLocks noGrp="1" noChangeArrowheads="1"/>
          </p:cNvSpPr>
          <p:nvPr>
            <p:ph type="body" idx="1"/>
          </p:nvPr>
        </p:nvSpPr>
        <p:spPr>
          <a:ln/>
        </p:spPr>
        <p:txBody>
          <a:bodyPr/>
          <a:lstStyle/>
          <a:p>
            <a:pPr>
              <a:lnSpc>
                <a:spcPct val="90000"/>
              </a:lnSpc>
            </a:pPr>
            <a:r>
              <a:rPr lang="en-US" altLang="en-US" sz="2800"/>
              <a:t>In the future beware of people who hold only to the Qur’an and reject the Sunnah.</a:t>
            </a:r>
            <a:r>
              <a:rPr lang="en-US" altLang="en-US" sz="2800" i="1"/>
              <a:t> Abu Dawud</a:t>
            </a:r>
            <a:r>
              <a:rPr lang="en-US" altLang="en-US" sz="2800"/>
              <a:t> vol.3:4587-4589 p.1293-1294</a:t>
            </a:r>
          </a:p>
          <a:p>
            <a:pPr>
              <a:lnSpc>
                <a:spcPct val="90000"/>
              </a:lnSpc>
            </a:pPr>
            <a:r>
              <a:rPr lang="en-US" altLang="en-US" sz="2800"/>
              <a:t>Every novelty is an innovation, and every innovation is an error.</a:t>
            </a:r>
            <a:r>
              <a:rPr lang="en-US" altLang="en-US" sz="2800" i="1"/>
              <a:t> Abu Dawud</a:t>
            </a:r>
            <a:r>
              <a:rPr lang="en-US" altLang="en-US" sz="2800"/>
              <a:t> vol.3:4590 p.1294</a:t>
            </a:r>
          </a:p>
          <a:p>
            <a:pPr>
              <a:lnSpc>
                <a:spcPct val="90000"/>
              </a:lnSpc>
            </a:pPr>
            <a:r>
              <a:rPr lang="en-US" altLang="en-US" sz="2800"/>
              <a:t>No innovation after the Sunnah is established.</a:t>
            </a:r>
            <a:r>
              <a:rPr lang="en-US" altLang="en-US" sz="2800" i="1"/>
              <a:t> Abu Dawud</a:t>
            </a:r>
            <a:r>
              <a:rPr lang="en-US" altLang="en-US" sz="2800"/>
              <a:t> vol.3:4595 p.1296</a:t>
            </a:r>
          </a:p>
          <a:p>
            <a:pPr>
              <a:lnSpc>
                <a:spcPct val="90000"/>
              </a:lnSpc>
            </a:pPr>
            <a:r>
              <a:rPr lang="en-US" altLang="en-US" sz="2800"/>
              <a:t>Sunni Muslims do in fact believe that Jesus will return. But they claim that Jesus will smash the crosses, abolish the jizya tax that nominally protected Jews and Christians, and personally slay the anti-Christ (dajjal). Before he died, the Baha’u’llah did none of these things.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descr="mkg_simpletexture_1">
            <a:extLst>
              <a:ext uri="{FF2B5EF4-FFF2-40B4-BE49-F238E27FC236}">
                <a16:creationId xmlns:a16="http://schemas.microsoft.com/office/drawing/2014/main" id="{4835104E-A289-446A-B8A6-77ED6E8FEBF2}"/>
              </a:ext>
            </a:extLst>
          </p:cNvPr>
          <p:cNvSpPr>
            <a:spLocks noGrp="1" noChangeArrowheads="1"/>
          </p:cNvSpPr>
          <p:nvPr>
            <p:ph type="title"/>
          </p:nvPr>
        </p:nvSpPr>
        <p:spPr/>
        <p:txBody>
          <a:bodyPr/>
          <a:lstStyle/>
          <a:p>
            <a:r>
              <a:rPr lang="en-US" altLang="en-US"/>
              <a:t>The Christian View of Baha’is</a:t>
            </a:r>
          </a:p>
        </p:txBody>
      </p:sp>
      <p:sp>
        <p:nvSpPr>
          <p:cNvPr id="622595" name="Rectangle 3" descr="mkg_simpletexture_1">
            <a:extLst>
              <a:ext uri="{FF2B5EF4-FFF2-40B4-BE49-F238E27FC236}">
                <a16:creationId xmlns:a16="http://schemas.microsoft.com/office/drawing/2014/main" id="{D7CE3A10-A597-4088-BC26-333FF91068CD}"/>
              </a:ext>
            </a:extLst>
          </p:cNvPr>
          <p:cNvSpPr>
            <a:spLocks noGrp="1" noChangeArrowheads="1"/>
          </p:cNvSpPr>
          <p:nvPr>
            <p:ph type="body" idx="1"/>
          </p:nvPr>
        </p:nvSpPr>
        <p:spPr>
          <a:ln/>
        </p:spPr>
        <p:txBody>
          <a:bodyPr/>
          <a:lstStyle/>
          <a:p>
            <a:pPr>
              <a:lnSpc>
                <a:spcPct val="90000"/>
              </a:lnSpc>
            </a:pPr>
            <a:r>
              <a:rPr lang="en-US" altLang="en-US"/>
              <a:t>While the Baha’ullah claimed to be Christ returned, Christians believe the Baha’u’llah is a partial fulfillment of Matthew 24:1,44.</a:t>
            </a:r>
            <a:br>
              <a:rPr lang="en-US" altLang="en-US"/>
            </a:br>
            <a:r>
              <a:rPr lang="en-US" altLang="en-US"/>
              <a:t>“Jesus answered: ‘Watch out that no one deceives you. For many will come in my name, claiming, ‘I am the Christ,’ and will deceive many. (10) At that time many will turn away from the faith and will betray and hate each other, and many false prophets will appear and deceive many people.”</a:t>
            </a:r>
            <a:br>
              <a:rPr lang="en-US" altLang="en-US"/>
            </a:br>
            <a:endParaRPr lang="en-US"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descr="mkg_simpletexture_1">
            <a:extLst>
              <a:ext uri="{FF2B5EF4-FFF2-40B4-BE49-F238E27FC236}">
                <a16:creationId xmlns:a16="http://schemas.microsoft.com/office/drawing/2014/main" id="{D8A18B4D-9D69-4B44-BA7C-EE7A6E15AA6F}"/>
              </a:ext>
            </a:extLst>
          </p:cNvPr>
          <p:cNvSpPr>
            <a:spLocks noGrp="1" noChangeArrowheads="1"/>
          </p:cNvSpPr>
          <p:nvPr>
            <p:ph type="title"/>
          </p:nvPr>
        </p:nvSpPr>
        <p:spPr/>
        <p:txBody>
          <a:bodyPr/>
          <a:lstStyle/>
          <a:p>
            <a:r>
              <a:rPr lang="en-US" altLang="en-US"/>
              <a:t>Christian View of Baha’is - continued</a:t>
            </a:r>
          </a:p>
        </p:txBody>
      </p:sp>
      <p:sp>
        <p:nvSpPr>
          <p:cNvPr id="623619" name="Rectangle 3" descr="mkg_simpletexture_1">
            <a:extLst>
              <a:ext uri="{FF2B5EF4-FFF2-40B4-BE49-F238E27FC236}">
                <a16:creationId xmlns:a16="http://schemas.microsoft.com/office/drawing/2014/main" id="{46AF8E44-C8C1-4BDE-AE0A-78E3F643113D}"/>
              </a:ext>
            </a:extLst>
          </p:cNvPr>
          <p:cNvSpPr>
            <a:spLocks noGrp="1" noChangeArrowheads="1"/>
          </p:cNvSpPr>
          <p:nvPr>
            <p:ph type="body" idx="1"/>
          </p:nvPr>
        </p:nvSpPr>
        <p:spPr>
          <a:ln/>
        </p:spPr>
        <p:txBody>
          <a:bodyPr/>
          <a:lstStyle/>
          <a:p>
            <a:r>
              <a:rPr lang="en-US" altLang="en-US" sz="2800"/>
              <a:t>Acts 1:9-11 says “After he [Jesus] said this, he was taken up before their very eyes, and a cloud hid him from their sight. They were looking intently up into the sky as he was going, when suddenly two men dressed in white stood beside them. ‘Men of Galilee, they said, ‘why do you stand here looking into the sky? This same Jesus, who has been taken from you into heaven, will come back in the same way you have seen him go into heaven.’” (NIV)</a:t>
            </a:r>
            <a:br>
              <a:rPr lang="en-US" altLang="en-US" sz="2800"/>
            </a:br>
            <a:r>
              <a:rPr lang="en-US" altLang="en-US" sz="2800"/>
              <a:t>Note: it says “this same Jesus” and “the same way”.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Rectangle 2" descr="mkg_simpletexture_1">
            <a:extLst>
              <a:ext uri="{FF2B5EF4-FFF2-40B4-BE49-F238E27FC236}">
                <a16:creationId xmlns:a16="http://schemas.microsoft.com/office/drawing/2014/main" id="{BDAB65EA-1B6D-4AAF-A5E2-66864C2FE43D}"/>
              </a:ext>
            </a:extLst>
          </p:cNvPr>
          <p:cNvSpPr>
            <a:spLocks noGrp="1" noChangeArrowheads="1"/>
          </p:cNvSpPr>
          <p:nvPr>
            <p:ph type="title"/>
          </p:nvPr>
        </p:nvSpPr>
        <p:spPr/>
        <p:txBody>
          <a:bodyPr/>
          <a:lstStyle/>
          <a:p>
            <a:r>
              <a:rPr lang="en-US" altLang="en-US"/>
              <a:t>Jewish View of Baha’is</a:t>
            </a:r>
          </a:p>
        </p:txBody>
      </p:sp>
      <p:sp>
        <p:nvSpPr>
          <p:cNvPr id="624643" name="Rectangle 3" descr="mkg_simpletexture_1">
            <a:extLst>
              <a:ext uri="{FF2B5EF4-FFF2-40B4-BE49-F238E27FC236}">
                <a16:creationId xmlns:a16="http://schemas.microsoft.com/office/drawing/2014/main" id="{3D740E1F-83AC-49C4-A4A3-219E10644583}"/>
              </a:ext>
            </a:extLst>
          </p:cNvPr>
          <p:cNvSpPr>
            <a:spLocks noGrp="1" noChangeArrowheads="1"/>
          </p:cNvSpPr>
          <p:nvPr>
            <p:ph type="body" idx="1"/>
          </p:nvPr>
        </p:nvSpPr>
        <p:spPr>
          <a:ln/>
        </p:spPr>
        <p:txBody>
          <a:bodyPr/>
          <a:lstStyle/>
          <a:p>
            <a:r>
              <a:rPr lang="en-US" altLang="en-US"/>
              <a:t> To orthodox Jews, this is all a moot point; the Baha’u’llah is not a successor to Mohammed because Mohammed was not from God. They think the Baha’u’llah was not Christ returned, since they believe Jesus was not the Messiah from God.</a:t>
            </a:r>
          </a:p>
          <a:p>
            <a:r>
              <a:rPr lang="en-US" altLang="en-US"/>
              <a:t>But when the Messiah comes, he will deliver Israel from her enemies. The Baha’u’llah did nothing of the sort.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descr="mkg_simpletexture_1">
            <a:extLst>
              <a:ext uri="{FF2B5EF4-FFF2-40B4-BE49-F238E27FC236}">
                <a16:creationId xmlns:a16="http://schemas.microsoft.com/office/drawing/2014/main" id="{1E7558EF-0CA7-4C08-9041-2930760AA7A3}"/>
              </a:ext>
            </a:extLst>
          </p:cNvPr>
          <p:cNvSpPr>
            <a:spLocks noGrp="1" noChangeArrowheads="1"/>
          </p:cNvSpPr>
          <p:nvPr>
            <p:ph type="title"/>
          </p:nvPr>
        </p:nvSpPr>
        <p:spPr/>
        <p:txBody>
          <a:bodyPr/>
          <a:lstStyle/>
          <a:p>
            <a:r>
              <a:rPr lang="en-US" altLang="en-US"/>
              <a:t>Will the Real Prophet Please Stand Up?</a:t>
            </a:r>
          </a:p>
        </p:txBody>
      </p:sp>
      <p:sp>
        <p:nvSpPr>
          <p:cNvPr id="625667" name="Rectangle 3" descr="mkg_simpletexture_1">
            <a:extLst>
              <a:ext uri="{FF2B5EF4-FFF2-40B4-BE49-F238E27FC236}">
                <a16:creationId xmlns:a16="http://schemas.microsoft.com/office/drawing/2014/main" id="{5909ECF9-9162-43BB-B020-4343FE42B342}"/>
              </a:ext>
            </a:extLst>
          </p:cNvPr>
          <p:cNvSpPr>
            <a:spLocks noGrp="1" noChangeArrowheads="1"/>
          </p:cNvSpPr>
          <p:nvPr>
            <p:ph type="body" idx="1"/>
          </p:nvPr>
        </p:nvSpPr>
        <p:spPr>
          <a:ln/>
        </p:spPr>
        <p:txBody>
          <a:bodyPr/>
          <a:lstStyle/>
          <a:p>
            <a:r>
              <a:rPr lang="en-US" altLang="en-US"/>
              <a:t> If we have learned nothing else of significance, we can see that it is relatively easy for someone to claim to be a prophet of God, or a successor to someone else. Proving it is another matter.</a:t>
            </a:r>
          </a:p>
          <a:p>
            <a:r>
              <a:rPr lang="en-US" altLang="en-US"/>
              <a:t>Everyone can agree that many people who claimed to be from God here were counterfeits serving Satan, not the True God. So how can we tell which of them are really from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descr="mkg_simpletexture_1">
            <a:extLst>
              <a:ext uri="{FF2B5EF4-FFF2-40B4-BE49-F238E27FC236}">
                <a16:creationId xmlns:a16="http://schemas.microsoft.com/office/drawing/2014/main" id="{846C28BE-12EB-44D1-9CBF-D99542CD5756}"/>
              </a:ext>
            </a:extLst>
          </p:cNvPr>
          <p:cNvSpPr>
            <a:spLocks noGrp="1" noChangeArrowheads="1"/>
          </p:cNvSpPr>
          <p:nvPr>
            <p:ph type="title"/>
          </p:nvPr>
        </p:nvSpPr>
        <p:spPr/>
        <p:txBody>
          <a:bodyPr/>
          <a:lstStyle/>
          <a:p>
            <a:r>
              <a:rPr lang="en-US" altLang="en-US"/>
              <a:t>Life and Teaching – the Baha’u’llah</a:t>
            </a:r>
          </a:p>
        </p:txBody>
      </p:sp>
      <p:sp>
        <p:nvSpPr>
          <p:cNvPr id="626691" name="Rectangle 3" descr="mkg_simpletexture_1">
            <a:extLst>
              <a:ext uri="{FF2B5EF4-FFF2-40B4-BE49-F238E27FC236}">
                <a16:creationId xmlns:a16="http://schemas.microsoft.com/office/drawing/2014/main" id="{C29E73D1-7B51-4446-92C7-3B50A649DC90}"/>
              </a:ext>
            </a:extLst>
          </p:cNvPr>
          <p:cNvSpPr>
            <a:spLocks noGrp="1" noChangeArrowheads="1"/>
          </p:cNvSpPr>
          <p:nvPr>
            <p:ph type="body" idx="1"/>
          </p:nvPr>
        </p:nvSpPr>
        <p:spPr>
          <a:ln/>
        </p:spPr>
        <p:txBody>
          <a:bodyPr/>
          <a:lstStyle/>
          <a:p>
            <a:r>
              <a:rPr lang="en-US" altLang="en-US"/>
              <a:t>While the Baha’u’llah also suffered imprisonment, he died a natural death (from fever) and lived very wealthy life towards the end. Azalis claim he had his followers attacked Azalis.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Rectangle 2" descr="mkg_simpletexture_1">
            <a:extLst>
              <a:ext uri="{FF2B5EF4-FFF2-40B4-BE49-F238E27FC236}">
                <a16:creationId xmlns:a16="http://schemas.microsoft.com/office/drawing/2014/main" id="{2DEAC594-191F-453A-89B7-E57CC35B7EC7}"/>
              </a:ext>
            </a:extLst>
          </p:cNvPr>
          <p:cNvSpPr>
            <a:spLocks noGrp="1" noChangeArrowheads="1"/>
          </p:cNvSpPr>
          <p:nvPr>
            <p:ph type="title"/>
          </p:nvPr>
        </p:nvSpPr>
        <p:spPr/>
        <p:txBody>
          <a:bodyPr/>
          <a:lstStyle/>
          <a:p>
            <a:r>
              <a:rPr lang="en-US" altLang="en-US"/>
              <a:t>Life and Teaching - Mohammed</a:t>
            </a:r>
          </a:p>
        </p:txBody>
      </p:sp>
      <p:sp>
        <p:nvSpPr>
          <p:cNvPr id="627715" name="Rectangle 3" descr="mkg_simpletexture_1">
            <a:extLst>
              <a:ext uri="{FF2B5EF4-FFF2-40B4-BE49-F238E27FC236}">
                <a16:creationId xmlns:a16="http://schemas.microsoft.com/office/drawing/2014/main" id="{759226DA-461F-41A8-9520-3CCDB5100CF7}"/>
              </a:ext>
            </a:extLst>
          </p:cNvPr>
          <p:cNvSpPr>
            <a:spLocks noGrp="1" noChangeArrowheads="1"/>
          </p:cNvSpPr>
          <p:nvPr>
            <p:ph type="body" idx="1"/>
          </p:nvPr>
        </p:nvSpPr>
        <p:spPr>
          <a:ln/>
        </p:spPr>
        <p:txBody>
          <a:bodyPr/>
          <a:lstStyle/>
          <a:p>
            <a:r>
              <a:rPr lang="en-US" altLang="en-US"/>
              <a:t>Mohammed also faced persecution, but he persecuted others far me. He died a natural death, but about a year after he ate some poisoned mutton given to him a woman whose husband was killed by Mohammed. The hadiths record that Mohammed ordered assassinations, torture, and surprise attacks against unsuspecting people. Mohammed asked forgiveness for his sins many times.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Rectangle 2" descr="mkg_simpletexture_1">
            <a:extLst>
              <a:ext uri="{FF2B5EF4-FFF2-40B4-BE49-F238E27FC236}">
                <a16:creationId xmlns:a16="http://schemas.microsoft.com/office/drawing/2014/main" id="{3817764F-D991-447A-A483-0E8B3BC3C00A}"/>
              </a:ext>
            </a:extLst>
          </p:cNvPr>
          <p:cNvSpPr>
            <a:spLocks noGrp="1" noChangeArrowheads="1"/>
          </p:cNvSpPr>
          <p:nvPr>
            <p:ph type="title"/>
          </p:nvPr>
        </p:nvSpPr>
        <p:spPr/>
        <p:txBody>
          <a:bodyPr/>
          <a:lstStyle/>
          <a:p>
            <a:r>
              <a:rPr lang="en-US" altLang="en-US"/>
              <a:t>Life and Teaching - Jesus</a:t>
            </a:r>
          </a:p>
        </p:txBody>
      </p:sp>
      <p:sp>
        <p:nvSpPr>
          <p:cNvPr id="628739" name="Rectangle 3" descr="mkg_simpletexture_1">
            <a:extLst>
              <a:ext uri="{FF2B5EF4-FFF2-40B4-BE49-F238E27FC236}">
                <a16:creationId xmlns:a16="http://schemas.microsoft.com/office/drawing/2014/main" id="{E536E9A8-76E8-4393-B8BF-C89931459FF5}"/>
              </a:ext>
            </a:extLst>
          </p:cNvPr>
          <p:cNvSpPr>
            <a:spLocks noGrp="1" noChangeArrowheads="1"/>
          </p:cNvSpPr>
          <p:nvPr>
            <p:ph type="body" idx="1"/>
          </p:nvPr>
        </p:nvSpPr>
        <p:spPr>
          <a:ln/>
        </p:spPr>
        <p:txBody>
          <a:bodyPr/>
          <a:lstStyle/>
          <a:p>
            <a:r>
              <a:rPr lang="en-US" altLang="en-US"/>
              <a:t>Jesus suffered and died as a martyr for his teaching. He was materially poor all of his life. Jesus did not persecute anyone. He said to love your enemies and pray for those who persecute you. Even Muslims agree with the Bible that Jesus lived a sinless life.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2" descr="mkg_simpletexture_1">
            <a:extLst>
              <a:ext uri="{FF2B5EF4-FFF2-40B4-BE49-F238E27FC236}">
                <a16:creationId xmlns:a16="http://schemas.microsoft.com/office/drawing/2014/main" id="{BC201525-48C1-4038-8D5B-E68782038F16}"/>
              </a:ext>
            </a:extLst>
          </p:cNvPr>
          <p:cNvSpPr>
            <a:spLocks noGrp="1" noChangeArrowheads="1"/>
          </p:cNvSpPr>
          <p:nvPr>
            <p:ph type="title"/>
          </p:nvPr>
        </p:nvSpPr>
        <p:spPr/>
        <p:txBody>
          <a:bodyPr/>
          <a:lstStyle/>
          <a:p>
            <a:r>
              <a:rPr lang="en-US" altLang="en-US"/>
              <a:t>Miracles</a:t>
            </a:r>
          </a:p>
        </p:txBody>
      </p:sp>
      <p:sp>
        <p:nvSpPr>
          <p:cNvPr id="629763" name="Rectangle 3" descr="mkg_simpletexture_1">
            <a:extLst>
              <a:ext uri="{FF2B5EF4-FFF2-40B4-BE49-F238E27FC236}">
                <a16:creationId xmlns:a16="http://schemas.microsoft.com/office/drawing/2014/main" id="{1A57C0A9-6548-48EB-A169-9DA038385318}"/>
              </a:ext>
            </a:extLst>
          </p:cNvPr>
          <p:cNvSpPr>
            <a:spLocks noGrp="1" noChangeArrowheads="1"/>
          </p:cNvSpPr>
          <p:nvPr>
            <p:ph type="body" idx="1"/>
          </p:nvPr>
        </p:nvSpPr>
        <p:spPr>
          <a:ln/>
        </p:spPr>
        <p:txBody>
          <a:bodyPr/>
          <a:lstStyle/>
          <a:p>
            <a:pPr>
              <a:lnSpc>
                <a:spcPct val="90000"/>
              </a:lnSpc>
            </a:pPr>
            <a:r>
              <a:rPr lang="en-US" altLang="en-US"/>
              <a:t>The Baha’u’llah did not perform any miracles of which I have seen records.</a:t>
            </a:r>
          </a:p>
          <a:p>
            <a:pPr>
              <a:lnSpc>
                <a:spcPct val="90000"/>
              </a:lnSpc>
            </a:pPr>
            <a:r>
              <a:rPr lang="en-US" altLang="en-US"/>
              <a:t>While the hadiths claim many miracles for Mohammed, including splitting the moon in two, the Qur’anic teaching is that Mohammed did not miracles, besides bringing forth the Qur’an.</a:t>
            </a:r>
          </a:p>
          <a:p>
            <a:pPr>
              <a:lnSpc>
                <a:spcPct val="90000"/>
              </a:lnSpc>
            </a:pPr>
            <a:r>
              <a:rPr lang="en-US" altLang="en-US"/>
              <a:t>Jesus performed many miracles, attested by people such as Matthew, John, and Peter. Jesus raised the dead, and He Himself was raised from the dead.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2" descr="mkg_simpletexture_1">
            <a:extLst>
              <a:ext uri="{FF2B5EF4-FFF2-40B4-BE49-F238E27FC236}">
                <a16:creationId xmlns:a16="http://schemas.microsoft.com/office/drawing/2014/main" id="{E359F80A-C7EF-4BBC-9966-AE279F71E782}"/>
              </a:ext>
            </a:extLst>
          </p:cNvPr>
          <p:cNvSpPr>
            <a:spLocks noGrp="1" noChangeArrowheads="1"/>
          </p:cNvSpPr>
          <p:nvPr>
            <p:ph type="title"/>
          </p:nvPr>
        </p:nvSpPr>
        <p:spPr/>
        <p:txBody>
          <a:bodyPr/>
          <a:lstStyle/>
          <a:p>
            <a:r>
              <a:rPr lang="en-US" altLang="en-US"/>
              <a:t>Prophecy About the Baha’u’llah?</a:t>
            </a:r>
          </a:p>
        </p:txBody>
      </p:sp>
      <p:sp>
        <p:nvSpPr>
          <p:cNvPr id="630787" name="Rectangle 3" descr="mkg_simpletexture_1">
            <a:extLst>
              <a:ext uri="{FF2B5EF4-FFF2-40B4-BE49-F238E27FC236}">
                <a16:creationId xmlns:a16="http://schemas.microsoft.com/office/drawing/2014/main" id="{1FD785B5-968F-43F4-9D0E-0F66AD28398E}"/>
              </a:ext>
            </a:extLst>
          </p:cNvPr>
          <p:cNvSpPr>
            <a:spLocks noGrp="1" noChangeArrowheads="1"/>
          </p:cNvSpPr>
          <p:nvPr>
            <p:ph type="body" idx="1"/>
          </p:nvPr>
        </p:nvSpPr>
        <p:spPr>
          <a:ln/>
        </p:spPr>
        <p:txBody>
          <a:bodyPr/>
          <a:lstStyle/>
          <a:p>
            <a:r>
              <a:rPr lang="en-US" altLang="en-US"/>
              <a:t>Baha’u’llah claimed he was prophesied by Zoroastrians (Shah Bahram), the Bible (Christ returned) and Shi’ite Islam (12th imam returned). However, the Baha’u’llah did not convincingly overthrow the evil Ahiram in Zoroastrianism. In fact, the Baha’u’llah did not overthrow anyone. The Bab prophesied that the Mahdi would come in 1,000 years, and the Baha’u’llah proclaimed himself only 19 years after the Bab’s death.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2" descr="mkg_simpletexture_1">
            <a:extLst>
              <a:ext uri="{FF2B5EF4-FFF2-40B4-BE49-F238E27FC236}">
                <a16:creationId xmlns:a16="http://schemas.microsoft.com/office/drawing/2014/main" id="{E0A48244-F694-4960-8FC8-C4AD054ED792}"/>
              </a:ext>
            </a:extLst>
          </p:cNvPr>
          <p:cNvSpPr>
            <a:spLocks noGrp="1" noChangeArrowheads="1"/>
          </p:cNvSpPr>
          <p:nvPr>
            <p:ph type="title"/>
          </p:nvPr>
        </p:nvSpPr>
        <p:spPr/>
        <p:txBody>
          <a:bodyPr/>
          <a:lstStyle/>
          <a:p>
            <a:r>
              <a:rPr lang="en-US" altLang="en-US"/>
              <a:t>The Baha’u’llah? - continued</a:t>
            </a:r>
          </a:p>
        </p:txBody>
      </p:sp>
      <p:sp>
        <p:nvSpPr>
          <p:cNvPr id="631811" name="Rectangle 3" descr="mkg_simpletexture_1">
            <a:extLst>
              <a:ext uri="{FF2B5EF4-FFF2-40B4-BE49-F238E27FC236}">
                <a16:creationId xmlns:a16="http://schemas.microsoft.com/office/drawing/2014/main" id="{6819145A-295B-4F84-9818-F467E2FD9F30}"/>
              </a:ext>
            </a:extLst>
          </p:cNvPr>
          <p:cNvSpPr>
            <a:spLocks noGrp="1" noChangeArrowheads="1"/>
          </p:cNvSpPr>
          <p:nvPr>
            <p:ph type="body" idx="1"/>
          </p:nvPr>
        </p:nvSpPr>
        <p:spPr>
          <a:ln/>
        </p:spPr>
        <p:txBody>
          <a:bodyPr/>
          <a:lstStyle/>
          <a:p>
            <a:r>
              <a:rPr lang="en-US" altLang="en-US"/>
              <a:t> As shown previously, the Baha’u’llah did not follow the Shi’ite prophecies about the Mahdi, the least of which is that the Mahdi and Christ are two different people who will both return. Acts 1 and Revelation 1 show that when Christ returns, it will be the same Christ, in the clouds, and every eye will see him. And even if he were claimed to be Quite frankly, most of the world has never heard of the Baha’u’llah.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2" descr="mkg_simpletexture_1">
            <a:extLst>
              <a:ext uri="{FF2B5EF4-FFF2-40B4-BE49-F238E27FC236}">
                <a16:creationId xmlns:a16="http://schemas.microsoft.com/office/drawing/2014/main" id="{C26FC8D1-8AC2-4621-B61C-84B7716D83C5}"/>
              </a:ext>
            </a:extLst>
          </p:cNvPr>
          <p:cNvSpPr>
            <a:spLocks noGrp="1" noChangeArrowheads="1"/>
          </p:cNvSpPr>
          <p:nvPr>
            <p:ph type="title"/>
          </p:nvPr>
        </p:nvSpPr>
        <p:spPr/>
        <p:txBody>
          <a:bodyPr/>
          <a:lstStyle/>
          <a:p>
            <a:r>
              <a:rPr lang="en-US" altLang="en-US"/>
              <a:t>Prophecies about Mohammed?</a:t>
            </a:r>
          </a:p>
        </p:txBody>
      </p:sp>
      <p:sp>
        <p:nvSpPr>
          <p:cNvPr id="632835" name="Rectangle 3" descr="mkg_simpletexture_1">
            <a:extLst>
              <a:ext uri="{FF2B5EF4-FFF2-40B4-BE49-F238E27FC236}">
                <a16:creationId xmlns:a16="http://schemas.microsoft.com/office/drawing/2014/main" id="{8DB87571-9096-4B8D-98A0-88A65B4F3242}"/>
              </a:ext>
            </a:extLst>
          </p:cNvPr>
          <p:cNvSpPr>
            <a:spLocks noGrp="1" noChangeArrowheads="1"/>
          </p:cNvSpPr>
          <p:nvPr>
            <p:ph type="body" idx="1"/>
          </p:nvPr>
        </p:nvSpPr>
        <p:spPr>
          <a:ln/>
        </p:spPr>
        <p:txBody>
          <a:bodyPr/>
          <a:lstStyle/>
          <a:p>
            <a:r>
              <a:rPr lang="en-US" altLang="en-US" sz="2900"/>
              <a:t> Muslims claim Mohammed was prophesied in the Bible in Deuteronomy 18:15-18, John 14:16-26; 15:26; 16:5-15, and other places. However, Deuteronomy 18:15-18 fits Jesus, not Mohammed, because the prophet would be “from among your own brothers”, Jesus was Jewish, and Mohammed was not. The verses in John discuss the comforter, who “glorifies Jesus”, and was “in the apostles of Jesus” (John 16:17). So why don’t Muslims agree that they and Mohammed should glorify Jesus???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2" descr="mkg_simpletexture_1">
            <a:extLst>
              <a:ext uri="{FF2B5EF4-FFF2-40B4-BE49-F238E27FC236}">
                <a16:creationId xmlns:a16="http://schemas.microsoft.com/office/drawing/2014/main" id="{630F1AEB-3049-4154-902C-BAC208550B03}"/>
              </a:ext>
            </a:extLst>
          </p:cNvPr>
          <p:cNvSpPr>
            <a:spLocks noGrp="1" noChangeArrowheads="1"/>
          </p:cNvSpPr>
          <p:nvPr>
            <p:ph type="title"/>
          </p:nvPr>
        </p:nvSpPr>
        <p:spPr/>
        <p:txBody>
          <a:bodyPr/>
          <a:lstStyle/>
          <a:p>
            <a:r>
              <a:rPr lang="en-US" altLang="en-US"/>
              <a:t>Prophecies about Jesus</a:t>
            </a:r>
          </a:p>
        </p:txBody>
      </p:sp>
      <p:sp>
        <p:nvSpPr>
          <p:cNvPr id="633859" name="Rectangle 3" descr="mkg_simpletexture_1">
            <a:extLst>
              <a:ext uri="{FF2B5EF4-FFF2-40B4-BE49-F238E27FC236}">
                <a16:creationId xmlns:a16="http://schemas.microsoft.com/office/drawing/2014/main" id="{56C001F2-F534-4F73-AD6F-63F1EBCE9CE8}"/>
              </a:ext>
            </a:extLst>
          </p:cNvPr>
          <p:cNvSpPr>
            <a:spLocks noGrp="1" noChangeArrowheads="1"/>
          </p:cNvSpPr>
          <p:nvPr>
            <p:ph type="body" idx="1"/>
          </p:nvPr>
        </p:nvSpPr>
        <p:spPr>
          <a:ln/>
        </p:spPr>
        <p:txBody>
          <a:bodyPr/>
          <a:lstStyle/>
          <a:p>
            <a:r>
              <a:rPr lang="en-US" altLang="en-US"/>
              <a:t>There are many prophecies about Jesus in the Old Testament. Here are just a few of them.</a:t>
            </a:r>
          </a:p>
          <a:p>
            <a:r>
              <a:rPr lang="en-US" altLang="en-US"/>
              <a:t>From David. Jer 23:5; Lk 3:31; Mt 1:1; 9:27; Mk 10:47-48; Jn 7:42; Acts 13:22-23; Rev 22:16 </a:t>
            </a:r>
          </a:p>
          <a:p>
            <a:r>
              <a:rPr lang="en-US" altLang="en-US"/>
              <a:t>Son of God. Ps 2:7 Mt 3:17; 16:16-17; 27:54; 9:7; Lk 9:35; Jn 1:34; Acts 13:33; Heb 5:5</a:t>
            </a:r>
          </a:p>
          <a:p>
            <a:r>
              <a:rPr lang="en-US" altLang="en-US"/>
              <a:t>Child called Mighty God, Prince of Peace, etc.. Isa 9:6. Messianic according to the </a:t>
            </a:r>
            <a:r>
              <a:rPr lang="en-US" altLang="en-US" i="1"/>
              <a:t>Yemenite Midrash</a:t>
            </a:r>
            <a:r>
              <a:rPr lang="en-US" altLang="en-US"/>
              <a:t> 349-350 and the </a:t>
            </a:r>
            <a:r>
              <a:rPr lang="en-US" altLang="en-US" i="1"/>
              <a:t>Pereq Shalom</a:t>
            </a:r>
            <a:r>
              <a:rPr lang="en-US" altLang="en-US"/>
              <a:t> p.101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Rectangle 2" descr="mkg_simpletexture_1">
            <a:extLst>
              <a:ext uri="{FF2B5EF4-FFF2-40B4-BE49-F238E27FC236}">
                <a16:creationId xmlns:a16="http://schemas.microsoft.com/office/drawing/2014/main" id="{1D906D53-00A8-492C-AAFC-F287B824E164}"/>
              </a:ext>
            </a:extLst>
          </p:cNvPr>
          <p:cNvSpPr>
            <a:spLocks noGrp="1" noChangeArrowheads="1"/>
          </p:cNvSpPr>
          <p:nvPr>
            <p:ph type="title"/>
          </p:nvPr>
        </p:nvSpPr>
        <p:spPr/>
        <p:txBody>
          <a:bodyPr/>
          <a:lstStyle/>
          <a:p>
            <a:r>
              <a:rPr lang="en-US" altLang="en-US"/>
              <a:t>When will the Messiah come?</a:t>
            </a:r>
          </a:p>
        </p:txBody>
      </p:sp>
      <p:sp>
        <p:nvSpPr>
          <p:cNvPr id="634883" name="Rectangle 3" descr="mkg_simpletexture_1">
            <a:extLst>
              <a:ext uri="{FF2B5EF4-FFF2-40B4-BE49-F238E27FC236}">
                <a16:creationId xmlns:a16="http://schemas.microsoft.com/office/drawing/2014/main" id="{8FECF7A5-ED01-4605-B4C1-58D8BD75F3B2}"/>
              </a:ext>
            </a:extLst>
          </p:cNvPr>
          <p:cNvSpPr>
            <a:spLocks noGrp="1" noChangeArrowheads="1"/>
          </p:cNvSpPr>
          <p:nvPr>
            <p:ph type="body" idx="1"/>
          </p:nvPr>
        </p:nvSpPr>
        <p:spPr>
          <a:ln/>
        </p:spPr>
        <p:txBody>
          <a:bodyPr/>
          <a:lstStyle/>
          <a:p>
            <a:r>
              <a:rPr lang="en-US" altLang="en-US" sz="2800"/>
              <a:t>The scepter will not depart. Gen 49:10; Lk 3:23,33 Messianic according to </a:t>
            </a:r>
            <a:r>
              <a:rPr lang="en-US" altLang="en-US" sz="2800" i="1"/>
              <a:t>Babylonian and</a:t>
            </a:r>
            <a:r>
              <a:rPr lang="en-US" altLang="en-US" sz="2800"/>
              <a:t> </a:t>
            </a:r>
            <a:r>
              <a:rPr lang="en-US" altLang="en-US" sz="2800" i="1"/>
              <a:t>Jerusalem Talmuds</a:t>
            </a:r>
            <a:r>
              <a:rPr lang="en-US" altLang="en-US" sz="2800"/>
              <a:t>, </a:t>
            </a:r>
            <a:r>
              <a:rPr lang="en-US" altLang="en-US" sz="2800" i="1"/>
              <a:t>Targum Jonathan</a:t>
            </a:r>
            <a:r>
              <a:rPr lang="en-US" altLang="en-US" sz="2800"/>
              <a:t>, </a:t>
            </a:r>
            <a:r>
              <a:rPr lang="en-US" altLang="en-US" sz="2800" i="1"/>
              <a:t>Targum Pseudo-Jonathan, Targum Onkelos, Dead Sea Scroll Commentary</a:t>
            </a:r>
            <a:r>
              <a:rPr lang="en-US" altLang="en-US" sz="2800"/>
              <a:t>, and the </a:t>
            </a:r>
            <a:r>
              <a:rPr lang="en-US" altLang="en-US" sz="2800" i="1"/>
              <a:t>Aramaic Targum</a:t>
            </a:r>
            <a:r>
              <a:rPr lang="en-US" altLang="en-US" sz="2800"/>
              <a:t>. Jews lost the right to execute people in 11 A.D. according to the </a:t>
            </a:r>
            <a:r>
              <a:rPr lang="en-US" altLang="en-US" sz="2800" i="1"/>
              <a:t>Babylonian Talmud</a:t>
            </a:r>
            <a:r>
              <a:rPr lang="en-US" altLang="en-US" sz="2800"/>
              <a:t>, Sanhedrin chapter 4.</a:t>
            </a:r>
          </a:p>
          <a:p>
            <a:r>
              <a:rPr lang="en-US" altLang="en-US" sz="2800"/>
              <a:t>Before the Temple is destroyed (70 A.D.). Mal 3:1</a:t>
            </a:r>
          </a:p>
          <a:p>
            <a:r>
              <a:rPr lang="en-US" altLang="en-US" sz="2800"/>
              <a:t>Killed 32/33 A.D. Dan9:20-27+Neh 2:1-10 (445/4 B.C.) Messianic according to Maimonides in </a:t>
            </a:r>
            <a:r>
              <a:rPr lang="en-US" altLang="en-US" sz="2800" i="1"/>
              <a:t>Igeret Teiman</a:t>
            </a:r>
            <a:r>
              <a:rPr lang="en-US" altLang="en-US" sz="2800"/>
              <a:t>, Rabbi Moses Abraham Levi in </a:t>
            </a:r>
            <a:r>
              <a:rPr lang="en-US" altLang="en-US" sz="2800" i="1"/>
              <a:t>The Messiah of the Targums, Talmuds and Rabbinical Writers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2" descr="mkg_simpletexture_1">
            <a:extLst>
              <a:ext uri="{FF2B5EF4-FFF2-40B4-BE49-F238E27FC236}">
                <a16:creationId xmlns:a16="http://schemas.microsoft.com/office/drawing/2014/main" id="{67B529A0-A8F1-4AB8-A6F7-7E286F06D579}"/>
              </a:ext>
            </a:extLst>
          </p:cNvPr>
          <p:cNvSpPr>
            <a:spLocks noGrp="1" noChangeArrowheads="1"/>
          </p:cNvSpPr>
          <p:nvPr>
            <p:ph type="title"/>
          </p:nvPr>
        </p:nvSpPr>
        <p:spPr/>
        <p:txBody>
          <a:bodyPr/>
          <a:lstStyle/>
          <a:p>
            <a:r>
              <a:rPr lang="en-US" altLang="en-US"/>
              <a:t>What will the Messiah do?</a:t>
            </a:r>
          </a:p>
        </p:txBody>
      </p:sp>
      <p:sp>
        <p:nvSpPr>
          <p:cNvPr id="635907" name="Rectangle 3" descr="mkg_simpletexture_1">
            <a:extLst>
              <a:ext uri="{FF2B5EF4-FFF2-40B4-BE49-F238E27FC236}">
                <a16:creationId xmlns:a16="http://schemas.microsoft.com/office/drawing/2014/main" id="{87BC1476-B218-4263-B7EA-BE1770A6F406}"/>
              </a:ext>
            </a:extLst>
          </p:cNvPr>
          <p:cNvSpPr>
            <a:spLocks noGrp="1" noChangeArrowheads="1"/>
          </p:cNvSpPr>
          <p:nvPr>
            <p:ph type="body" idx="1"/>
          </p:nvPr>
        </p:nvSpPr>
        <p:spPr>
          <a:ln/>
        </p:spPr>
        <p:txBody>
          <a:bodyPr/>
          <a:lstStyle/>
          <a:p>
            <a:r>
              <a:rPr lang="en-US" altLang="en-US"/>
              <a:t>Ministry of miracles. Isa 35:5,6a; Mt 9:6-7,22,32-35; 11:4-6; 12:13; Jn 5:5-9; 9:6-11, etc.</a:t>
            </a:r>
          </a:p>
          <a:p>
            <a:r>
              <a:rPr lang="en-US" altLang="en-US"/>
              <a:t>Enter as a king on a donkey. Zech 9:9; Lk 19:35-37; Mt 21:5-9; Jn 12:15</a:t>
            </a:r>
          </a:p>
          <a:p>
            <a:r>
              <a:rPr lang="en-US" altLang="en-US"/>
              <a:t>Not abandoned to death. Ps 16:8-11; 30:3; Acts 2:31; 13:33; Mk 16:6; Mt 28:6; Lk 24:46</a:t>
            </a:r>
          </a:p>
          <a:p>
            <a:r>
              <a:rPr lang="en-US" altLang="en-US"/>
              <a:t>Spirit of the Lord will be on Him. Isa 11:2; Mt 3:16; Mk 1:10-11; Lk 4:15-21,32; Jn 1:32 Messianic according to </a:t>
            </a:r>
            <a:r>
              <a:rPr lang="en-US" altLang="en-US" i="1"/>
              <a:t>Targum Isaiah</a:t>
            </a:r>
            <a:r>
              <a:rPr lang="en-US" altLang="en-US"/>
              <a:t> and the </a:t>
            </a:r>
            <a:r>
              <a:rPr lang="en-US" altLang="en-US" i="1"/>
              <a:t>Babylonian Talmud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descr="mkg_simpletexture_1">
            <a:extLst>
              <a:ext uri="{FF2B5EF4-FFF2-40B4-BE49-F238E27FC236}">
                <a16:creationId xmlns:a16="http://schemas.microsoft.com/office/drawing/2014/main" id="{F881866D-E25F-4748-BB6A-043465973025}"/>
              </a:ext>
            </a:extLst>
          </p:cNvPr>
          <p:cNvSpPr>
            <a:spLocks noGrp="1" noChangeArrowheads="1"/>
          </p:cNvSpPr>
          <p:nvPr>
            <p:ph type="title"/>
          </p:nvPr>
        </p:nvSpPr>
        <p:spPr/>
        <p:txBody>
          <a:bodyPr/>
          <a:lstStyle/>
          <a:p>
            <a:r>
              <a:rPr lang="en-US" altLang="en-US"/>
              <a:t>Reactions of the People</a:t>
            </a:r>
          </a:p>
        </p:txBody>
      </p:sp>
      <p:sp>
        <p:nvSpPr>
          <p:cNvPr id="636931" name="Rectangle 3" descr="mkg_simpletexture_1">
            <a:extLst>
              <a:ext uri="{FF2B5EF4-FFF2-40B4-BE49-F238E27FC236}">
                <a16:creationId xmlns:a16="http://schemas.microsoft.com/office/drawing/2014/main" id="{A8F82DFD-D015-4DD2-A8AD-309839A541AA}"/>
              </a:ext>
            </a:extLst>
          </p:cNvPr>
          <p:cNvSpPr>
            <a:spLocks noGrp="1" noChangeArrowheads="1"/>
          </p:cNvSpPr>
          <p:nvPr>
            <p:ph type="body" idx="1"/>
          </p:nvPr>
        </p:nvSpPr>
        <p:spPr>
          <a:ln/>
        </p:spPr>
        <p:txBody>
          <a:bodyPr/>
          <a:lstStyle/>
          <a:p>
            <a:r>
              <a:rPr lang="en-US" altLang="en-US"/>
              <a:t>Betrayed by a friend. Ps 41:9; Mt 10:4; 26:48-50; Mk 14:43-44; Lk 22:47-48; Jn 18:3,5</a:t>
            </a:r>
          </a:p>
          <a:p>
            <a:r>
              <a:rPr lang="en-US" altLang="en-US"/>
              <a:t>Rejected by His own people. Isa 53:3-4; Ps 69:8; Jn 1:11; 7:5; Mt 21:42-44</a:t>
            </a:r>
          </a:p>
          <a:p>
            <a:r>
              <a:rPr lang="en-US" altLang="en-US"/>
              <a:t>Gave Him gall for his drink. Ps 69:21; Mt 27:48</a:t>
            </a:r>
          </a:p>
          <a:p>
            <a:r>
              <a:rPr lang="en-US" altLang="en-US"/>
              <a:t>Killed with transgressors. Isa 53:12; Mt 27:38; Mk 15:27</a:t>
            </a:r>
          </a:p>
          <a:p>
            <a:r>
              <a:rPr lang="en-US" altLang="en-US"/>
              <a:t>Buried in a rich man’s grave. Isa 53:9; Mt 27:57-60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Rectangle 2" descr="mkg_simpletexture_1">
            <a:extLst>
              <a:ext uri="{FF2B5EF4-FFF2-40B4-BE49-F238E27FC236}">
                <a16:creationId xmlns:a16="http://schemas.microsoft.com/office/drawing/2014/main" id="{BB182B9A-BC90-497C-831C-36158AB3498E}"/>
              </a:ext>
            </a:extLst>
          </p:cNvPr>
          <p:cNvSpPr>
            <a:spLocks noGrp="1" noChangeArrowheads="1"/>
          </p:cNvSpPr>
          <p:nvPr>
            <p:ph type="title"/>
          </p:nvPr>
        </p:nvSpPr>
        <p:spPr/>
        <p:txBody>
          <a:bodyPr/>
          <a:lstStyle/>
          <a:p>
            <a:r>
              <a:rPr lang="en-US" altLang="en-US"/>
              <a:t>Reactions of the people - continue</a:t>
            </a:r>
          </a:p>
        </p:txBody>
      </p:sp>
      <p:sp>
        <p:nvSpPr>
          <p:cNvPr id="642051" name="Rectangle 3" descr="mkg_simpletexture_1">
            <a:extLst>
              <a:ext uri="{FF2B5EF4-FFF2-40B4-BE49-F238E27FC236}">
                <a16:creationId xmlns:a16="http://schemas.microsoft.com/office/drawing/2014/main" id="{ECCB8840-585D-460D-99BB-D524D5753898}"/>
              </a:ext>
            </a:extLst>
          </p:cNvPr>
          <p:cNvSpPr>
            <a:spLocks noGrp="1" noChangeArrowheads="1"/>
          </p:cNvSpPr>
          <p:nvPr>
            <p:ph type="body" idx="1"/>
          </p:nvPr>
        </p:nvSpPr>
        <p:spPr>
          <a:ln/>
        </p:spPr>
        <p:txBody>
          <a:bodyPr/>
          <a:lstStyle/>
          <a:p>
            <a:r>
              <a:rPr lang="en-US" altLang="en-US"/>
              <a:t>Many Jews missed seeing the Messiah because they were looking for a political Savior, and did not distinguish between His first and second coming.</a:t>
            </a:r>
          </a:p>
          <a:p>
            <a:endParaRPr lang="en-US"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2" descr="mkg_simpletexture_1">
            <a:extLst>
              <a:ext uri="{FF2B5EF4-FFF2-40B4-BE49-F238E27FC236}">
                <a16:creationId xmlns:a16="http://schemas.microsoft.com/office/drawing/2014/main" id="{18E1D3B8-96A9-4C83-9373-377B8FB2E2A3}"/>
              </a:ext>
            </a:extLst>
          </p:cNvPr>
          <p:cNvSpPr>
            <a:spLocks noGrp="1" noChangeArrowheads="1"/>
          </p:cNvSpPr>
          <p:nvPr>
            <p:ph type="title"/>
          </p:nvPr>
        </p:nvSpPr>
        <p:spPr/>
        <p:txBody>
          <a:bodyPr/>
          <a:lstStyle/>
          <a:p>
            <a:r>
              <a:rPr lang="en-US" altLang="en-US"/>
              <a:t>Prophecies by the Bah’a’ullah</a:t>
            </a:r>
          </a:p>
        </p:txBody>
      </p:sp>
      <p:sp>
        <p:nvSpPr>
          <p:cNvPr id="637955" name="Rectangle 3" descr="mkg_simpletexture_1">
            <a:extLst>
              <a:ext uri="{FF2B5EF4-FFF2-40B4-BE49-F238E27FC236}">
                <a16:creationId xmlns:a16="http://schemas.microsoft.com/office/drawing/2014/main" id="{8253BA44-353B-4C53-9DF2-4DA1C212F029}"/>
              </a:ext>
            </a:extLst>
          </p:cNvPr>
          <p:cNvSpPr>
            <a:spLocks noGrp="1" noChangeArrowheads="1"/>
          </p:cNvSpPr>
          <p:nvPr>
            <p:ph type="body" idx="1"/>
          </p:nvPr>
        </p:nvSpPr>
        <p:spPr>
          <a:ln/>
        </p:spPr>
        <p:txBody>
          <a:bodyPr/>
          <a:lstStyle/>
          <a:p>
            <a:r>
              <a:rPr lang="en-US" altLang="en-US"/>
              <a:t>The Baha’u’llah wrote a letter to Napoleon III warning him to stop being warlike. Napoleon III was later defeated by Germany. On the other hand, the 1923 edition of </a:t>
            </a:r>
            <a:r>
              <a:rPr lang="en-US" altLang="en-US" i="1"/>
              <a:t>Baha’u’llah and the New Era</a:t>
            </a:r>
            <a:r>
              <a:rPr lang="en-US" altLang="en-US"/>
              <a:t> p.278,288-289 says that both Baha’u’llah and ‘Abu’l-Baha’ predict the most great peace and promised unity of man will happen in the 20th century. This was removed in subsequent editions according to Beckwith p.37.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8" name="Rectangle 2" descr="mkg_simpletexture_1">
            <a:extLst>
              <a:ext uri="{FF2B5EF4-FFF2-40B4-BE49-F238E27FC236}">
                <a16:creationId xmlns:a16="http://schemas.microsoft.com/office/drawing/2014/main" id="{1298CABF-83DC-45B5-BD4F-1566DB766C5C}"/>
              </a:ext>
            </a:extLst>
          </p:cNvPr>
          <p:cNvSpPr>
            <a:spLocks noGrp="1" noChangeArrowheads="1"/>
          </p:cNvSpPr>
          <p:nvPr>
            <p:ph type="title"/>
          </p:nvPr>
        </p:nvSpPr>
        <p:spPr/>
        <p:txBody>
          <a:bodyPr/>
          <a:lstStyle/>
          <a:p>
            <a:r>
              <a:rPr lang="en-US" altLang="en-US"/>
              <a:t>Prophecies by Mohammed</a:t>
            </a:r>
          </a:p>
        </p:txBody>
      </p:sp>
      <p:sp>
        <p:nvSpPr>
          <p:cNvPr id="638979" name="Rectangle 3" descr="mkg_simpletexture_1">
            <a:extLst>
              <a:ext uri="{FF2B5EF4-FFF2-40B4-BE49-F238E27FC236}">
                <a16:creationId xmlns:a16="http://schemas.microsoft.com/office/drawing/2014/main" id="{79FCE097-8BCC-4F1A-A32F-3176189AA8D5}"/>
              </a:ext>
            </a:extLst>
          </p:cNvPr>
          <p:cNvSpPr>
            <a:spLocks noGrp="1" noChangeArrowheads="1"/>
          </p:cNvSpPr>
          <p:nvPr>
            <p:ph type="body" idx="1"/>
          </p:nvPr>
        </p:nvSpPr>
        <p:spPr>
          <a:ln/>
        </p:spPr>
        <p:txBody>
          <a:bodyPr/>
          <a:lstStyle/>
          <a:p>
            <a:r>
              <a:rPr lang="en-US" altLang="en-US"/>
              <a:t>Mohammed in the hadiths prophesied that they would attack the Romans (Byzantines) and Persians, and fight people with flat faces (Turks).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descr="mkg_simpletexture_1">
            <a:extLst>
              <a:ext uri="{FF2B5EF4-FFF2-40B4-BE49-F238E27FC236}">
                <a16:creationId xmlns:a16="http://schemas.microsoft.com/office/drawing/2014/main" id="{C07F33FF-FD90-4EF1-98FD-56E65F3BEBC0}"/>
              </a:ext>
            </a:extLst>
          </p:cNvPr>
          <p:cNvSpPr>
            <a:spLocks noGrp="1" noChangeArrowheads="1"/>
          </p:cNvSpPr>
          <p:nvPr>
            <p:ph type="title"/>
          </p:nvPr>
        </p:nvSpPr>
        <p:spPr/>
        <p:txBody>
          <a:bodyPr/>
          <a:lstStyle/>
          <a:p>
            <a:r>
              <a:rPr lang="en-US" altLang="en-US"/>
              <a:t>Prophecies by Jesus</a:t>
            </a:r>
          </a:p>
        </p:txBody>
      </p:sp>
      <p:sp>
        <p:nvSpPr>
          <p:cNvPr id="640003" name="Rectangle 3" descr="mkg_simpletexture_1">
            <a:extLst>
              <a:ext uri="{FF2B5EF4-FFF2-40B4-BE49-F238E27FC236}">
                <a16:creationId xmlns:a16="http://schemas.microsoft.com/office/drawing/2014/main" id="{1EEE9A32-3EB1-4D49-BF58-B4AA97F71FE0}"/>
              </a:ext>
            </a:extLst>
          </p:cNvPr>
          <p:cNvSpPr>
            <a:spLocks noGrp="1" noChangeArrowheads="1"/>
          </p:cNvSpPr>
          <p:nvPr>
            <p:ph type="body" idx="1"/>
          </p:nvPr>
        </p:nvSpPr>
        <p:spPr>
          <a:ln/>
        </p:spPr>
        <p:txBody>
          <a:bodyPr/>
          <a:lstStyle/>
          <a:p>
            <a:r>
              <a:rPr lang="en-US" altLang="en-US"/>
              <a:t>Jesus prophesied that he would be killed, He would rise from the dead, that Jerusalem would be destroyed. The entire book of Revelation was prophecy by Jesus given to John.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Rectangle 2" descr="mkg_simpletexture_1">
            <a:extLst>
              <a:ext uri="{FF2B5EF4-FFF2-40B4-BE49-F238E27FC236}">
                <a16:creationId xmlns:a16="http://schemas.microsoft.com/office/drawing/2014/main" id="{AD4FE8D5-ECBE-4E6C-9171-DA6FE07C393C}"/>
              </a:ext>
            </a:extLst>
          </p:cNvPr>
          <p:cNvSpPr>
            <a:spLocks noGrp="1" noChangeArrowheads="1"/>
          </p:cNvSpPr>
          <p:nvPr>
            <p:ph type="title"/>
          </p:nvPr>
        </p:nvSpPr>
        <p:spPr/>
        <p:txBody>
          <a:bodyPr/>
          <a:lstStyle/>
          <a:p>
            <a:r>
              <a:rPr lang="en-US" altLang="en-US" sz="2800"/>
              <a:t>Testimony &amp; Life of Witnesses – Baha’u’llah</a:t>
            </a:r>
          </a:p>
        </p:txBody>
      </p:sp>
      <p:sp>
        <p:nvSpPr>
          <p:cNvPr id="641027" name="Rectangle 3" descr="mkg_simpletexture_1">
            <a:extLst>
              <a:ext uri="{FF2B5EF4-FFF2-40B4-BE49-F238E27FC236}">
                <a16:creationId xmlns:a16="http://schemas.microsoft.com/office/drawing/2014/main" id="{5BF4F713-60FA-4C46-A6E7-53869EB25D7D}"/>
              </a:ext>
            </a:extLst>
          </p:cNvPr>
          <p:cNvSpPr>
            <a:spLocks noGrp="1" noChangeArrowheads="1"/>
          </p:cNvSpPr>
          <p:nvPr>
            <p:ph type="body" idx="1"/>
          </p:nvPr>
        </p:nvSpPr>
        <p:spPr>
          <a:ln/>
        </p:spPr>
        <p:txBody>
          <a:bodyPr/>
          <a:lstStyle/>
          <a:p>
            <a:r>
              <a:rPr lang="en-US" altLang="en-US"/>
              <a:t>The Baha’u’llah’s followers were persecuted, and many killed in Iran for their beliefs. However, many Azali leaders mysteriously were assassinated, and who would want to assassinate Azali leaders, but not Baha’i leaders?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Rectangle 2" descr="mkg_simpletexture_1">
            <a:extLst>
              <a:ext uri="{FF2B5EF4-FFF2-40B4-BE49-F238E27FC236}">
                <a16:creationId xmlns:a16="http://schemas.microsoft.com/office/drawing/2014/main" id="{F7C3D34A-CBD4-49DB-9E74-308E464EF713}"/>
              </a:ext>
            </a:extLst>
          </p:cNvPr>
          <p:cNvSpPr>
            <a:spLocks noGrp="1" noChangeArrowheads="1"/>
          </p:cNvSpPr>
          <p:nvPr>
            <p:ph type="title"/>
          </p:nvPr>
        </p:nvSpPr>
        <p:spPr/>
        <p:txBody>
          <a:bodyPr/>
          <a:lstStyle/>
          <a:p>
            <a:r>
              <a:rPr lang="en-US" altLang="en-US" sz="2800"/>
              <a:t>Testimony &amp; Life of Witnesses - Mohammed</a:t>
            </a:r>
          </a:p>
        </p:txBody>
      </p:sp>
      <p:sp>
        <p:nvSpPr>
          <p:cNvPr id="643075" name="Rectangle 3" descr="mkg_simpletexture_1">
            <a:extLst>
              <a:ext uri="{FF2B5EF4-FFF2-40B4-BE49-F238E27FC236}">
                <a16:creationId xmlns:a16="http://schemas.microsoft.com/office/drawing/2014/main" id="{B187E62C-D38F-425C-BFCB-79942DA6415B}"/>
              </a:ext>
            </a:extLst>
          </p:cNvPr>
          <p:cNvSpPr>
            <a:spLocks noGrp="1" noChangeArrowheads="1"/>
          </p:cNvSpPr>
          <p:nvPr>
            <p:ph type="body" idx="1"/>
          </p:nvPr>
        </p:nvSpPr>
        <p:spPr>
          <a:ln/>
        </p:spPr>
        <p:txBody>
          <a:bodyPr/>
          <a:lstStyle/>
          <a:p>
            <a:r>
              <a:rPr lang="en-US" altLang="en-US"/>
              <a:t>Mohammed’s followers faithfully attacked many peoples to spread Islam and to get 4/5ths of the booty. After Mohammed died, many Arabs gave up being Muslims. Muslims fought them fiercely until they either came back to Islam or were killed. After the Muslims had conquered the Mideast and Persia, they had a Civil War between Mohammed’s son-in-law ‘Ali bin Abi Talib on one side, and Mohammed’s wife ‘Aisha and two generals, Talhah and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Rectangle 2" descr="mkg_simpletexture_1">
            <a:extLst>
              <a:ext uri="{FF2B5EF4-FFF2-40B4-BE49-F238E27FC236}">
                <a16:creationId xmlns:a16="http://schemas.microsoft.com/office/drawing/2014/main" id="{6BBBB960-BF1E-4430-B4D8-531FD203B83F}"/>
              </a:ext>
            </a:extLst>
          </p:cNvPr>
          <p:cNvSpPr>
            <a:spLocks noGrp="1" noChangeArrowheads="1"/>
          </p:cNvSpPr>
          <p:nvPr>
            <p:ph type="title"/>
          </p:nvPr>
        </p:nvSpPr>
        <p:spPr/>
        <p:txBody>
          <a:bodyPr/>
          <a:lstStyle/>
          <a:p>
            <a:r>
              <a:rPr lang="en-US" altLang="en-US"/>
              <a:t>Muhammed’s Witnesses - continue</a:t>
            </a:r>
          </a:p>
        </p:txBody>
      </p:sp>
      <p:sp>
        <p:nvSpPr>
          <p:cNvPr id="644099" name="Rectangle 3" descr="mkg_simpletexture_1">
            <a:extLst>
              <a:ext uri="{FF2B5EF4-FFF2-40B4-BE49-F238E27FC236}">
                <a16:creationId xmlns:a16="http://schemas.microsoft.com/office/drawing/2014/main" id="{5535EE0B-D0EF-4009-A36E-AE82085B7664}"/>
              </a:ext>
            </a:extLst>
          </p:cNvPr>
          <p:cNvSpPr>
            <a:spLocks noGrp="1" noChangeArrowheads="1"/>
          </p:cNvSpPr>
          <p:nvPr>
            <p:ph type="body" idx="1"/>
          </p:nvPr>
        </p:nvSpPr>
        <p:spPr>
          <a:ln/>
        </p:spPr>
        <p:txBody>
          <a:bodyPr/>
          <a:lstStyle/>
          <a:p>
            <a:pPr>
              <a:lnSpc>
                <a:spcPct val="90000"/>
              </a:lnSpc>
            </a:pPr>
            <a:r>
              <a:rPr lang="en-US" altLang="en-US"/>
              <a:t>al-Zubayr, on the other. At the Battle of the Camel, Talhah and al-Zubayr were killed by Muslims on the ‘Ali’s side. Talhah had saved Mohammed’s life at the Battle of Uhud. Talhah and al-Zubayr were two of the only ten Muslims who were guaranteed they would make it to Paradise. After this, there was a bloody Civil War between ‘Ali and Mu’awiyah culminating in the Battle of Siffin. After this, the Kharijite branch of Islam was nearly exterminated by both ‘Ali and Mu’awiyah.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Rectangle 2" descr="mkg_simpletexture_1">
            <a:extLst>
              <a:ext uri="{FF2B5EF4-FFF2-40B4-BE49-F238E27FC236}">
                <a16:creationId xmlns:a16="http://schemas.microsoft.com/office/drawing/2014/main" id="{38550B55-6BCC-4056-8E9B-1E31D3A3E101}"/>
              </a:ext>
            </a:extLst>
          </p:cNvPr>
          <p:cNvSpPr>
            <a:spLocks noGrp="1" noChangeArrowheads="1"/>
          </p:cNvSpPr>
          <p:nvPr>
            <p:ph type="title"/>
          </p:nvPr>
        </p:nvSpPr>
        <p:spPr/>
        <p:txBody>
          <a:bodyPr/>
          <a:lstStyle/>
          <a:p>
            <a:r>
              <a:rPr lang="en-US" altLang="en-US"/>
              <a:t>Life &amp; Testimony of Witnesses - Jesus</a:t>
            </a:r>
          </a:p>
        </p:txBody>
      </p:sp>
      <p:sp>
        <p:nvSpPr>
          <p:cNvPr id="645123" name="Rectangle 3" descr="mkg_simpletexture_1">
            <a:extLst>
              <a:ext uri="{FF2B5EF4-FFF2-40B4-BE49-F238E27FC236}">
                <a16:creationId xmlns:a16="http://schemas.microsoft.com/office/drawing/2014/main" id="{E0B6C764-ECB0-45A7-964B-A0465F09F461}"/>
              </a:ext>
            </a:extLst>
          </p:cNvPr>
          <p:cNvSpPr>
            <a:spLocks noGrp="1" noChangeArrowheads="1"/>
          </p:cNvSpPr>
          <p:nvPr>
            <p:ph type="body" idx="1"/>
          </p:nvPr>
        </p:nvSpPr>
        <p:spPr>
          <a:ln/>
        </p:spPr>
        <p:txBody>
          <a:bodyPr/>
          <a:lstStyle/>
          <a:p>
            <a:r>
              <a:rPr lang="en-US" altLang="en-US"/>
              <a:t>Jesus’ early followers did not kill or persecute anybody. Of the eleven disciples, all but one were martyred for their faith: John died a natural death.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Rectangle 2" descr="mkg_simpletexture_1">
            <a:extLst>
              <a:ext uri="{FF2B5EF4-FFF2-40B4-BE49-F238E27FC236}">
                <a16:creationId xmlns:a16="http://schemas.microsoft.com/office/drawing/2014/main" id="{0983FA75-DE2B-469E-8504-EFD97DB29604}"/>
              </a:ext>
            </a:extLst>
          </p:cNvPr>
          <p:cNvSpPr>
            <a:spLocks noGrp="1" noChangeArrowheads="1"/>
          </p:cNvSpPr>
          <p:nvPr>
            <p:ph type="title"/>
          </p:nvPr>
        </p:nvSpPr>
        <p:spPr/>
        <p:txBody>
          <a:bodyPr/>
          <a:lstStyle/>
          <a:p>
            <a:r>
              <a:rPr lang="en-US" altLang="en-US"/>
              <a:t>Conclusion</a:t>
            </a:r>
          </a:p>
        </p:txBody>
      </p:sp>
      <p:sp>
        <p:nvSpPr>
          <p:cNvPr id="646147" name="Rectangle 3" descr="mkg_simpletexture_1">
            <a:extLst>
              <a:ext uri="{FF2B5EF4-FFF2-40B4-BE49-F238E27FC236}">
                <a16:creationId xmlns:a16="http://schemas.microsoft.com/office/drawing/2014/main" id="{DFD4B58D-5151-45F1-828D-340ED870FCD9}"/>
              </a:ext>
            </a:extLst>
          </p:cNvPr>
          <p:cNvSpPr>
            <a:spLocks noGrp="1" noChangeArrowheads="1"/>
          </p:cNvSpPr>
          <p:nvPr>
            <p:ph type="body" idx="1"/>
          </p:nvPr>
        </p:nvSpPr>
        <p:spPr>
          <a:ln/>
        </p:spPr>
        <p:txBody>
          <a:bodyPr/>
          <a:lstStyle/>
          <a:p>
            <a:pPr>
              <a:lnSpc>
                <a:spcPct val="90000"/>
              </a:lnSpc>
            </a:pPr>
            <a:r>
              <a:rPr lang="en-US" altLang="en-US"/>
              <a:t>Many claimed to be from God, and some became very wealthy by doing so. However, Jesus had the miracles, prophecies about Him, and a sinless life to back it up. Christ’s early followers spread the gospel peacefully, while Mohammed’s followers attacked with the sword. Even though Baha’is do not spread their religion by the sword, they still claim to follow Mohammed, who did. </a:t>
            </a:r>
          </a:p>
          <a:p>
            <a:pPr>
              <a:lnSpc>
                <a:spcPct val="90000"/>
              </a:lnSpc>
            </a:pPr>
            <a:r>
              <a:rPr lang="en-US" altLang="en-US"/>
              <a:t>So forget the imposters and turn to the one God showed was from Him: Jesus Christ.</a:t>
            </a:r>
          </a:p>
        </p:txBody>
      </p:sp>
    </p:spTree>
  </p:cSld>
  <p:clrMapOvr>
    <a:masterClrMapping/>
  </p:clrMapOvr>
</p:sld>
</file>

<file path=ppt/theme/theme1.xml><?xml version="1.0" encoding="utf-8"?>
<a:theme xmlns:a="http://schemas.openxmlformats.org/drawingml/2006/main" name="1_Mountain Top">
  <a:themeElements>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1_Mountain Top">
      <a:majorFont>
        <a:latin typeface="Arial"/>
        <a:ea typeface=""/>
        <a:cs typeface="Arial"/>
      </a:majorFont>
      <a:minorFont>
        <a:latin typeface="Arial Narrow"/>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5400" b="1" i="0" u="none" strike="noStrike" cap="none" normalizeH="0" baseline="0" smtClean="0">
            <a:ln>
              <a:noFill/>
            </a:ln>
            <a:solidFill>
              <a:schemeClr val="tx2"/>
            </a:solidFill>
            <a:effectLst/>
            <a:latin typeface="Arial Black" panose="020B0A04020102020204" pitchFamily="34" charset="0"/>
            <a:cs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5400" b="1" i="0" u="none" strike="noStrike" cap="none" normalizeH="0" baseline="0" smtClean="0">
            <a:ln>
              <a:noFill/>
            </a:ln>
            <a:solidFill>
              <a:schemeClr val="tx2"/>
            </a:solidFill>
            <a:effectLst/>
            <a:latin typeface="Arial Black" panose="020B0A04020102020204" pitchFamily="34" charset="0"/>
            <a:cs typeface="Arial" panose="020B0604020202020204" pitchFamily="34" charset="0"/>
          </a:defRPr>
        </a:defPPr>
      </a:lstStyle>
    </a:lnDef>
  </a:objectDefaults>
  <a:extraClrSchemeLst>
    <a:extraClrScheme>
      <a:clrScheme name="1_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1_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1_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1_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1_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1_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1_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1_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untain Top">
  <a:themeElements>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Mountain Top">
      <a:majorFont>
        <a:latin typeface="Arial"/>
        <a:ea typeface=""/>
        <a:cs typeface="Arial"/>
      </a:majorFont>
      <a:minorFont>
        <a:latin typeface="Arial Narrow"/>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5400" b="1" i="0" u="none" strike="noStrike" cap="none" normalizeH="0" baseline="0" smtClean="0">
            <a:ln>
              <a:noFill/>
            </a:ln>
            <a:solidFill>
              <a:schemeClr val="tx2"/>
            </a:solidFill>
            <a:effectLst/>
            <a:latin typeface="Arial Black" panose="020B0A04020102020204" pitchFamily="34" charset="0"/>
            <a:cs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5400" b="1" i="0" u="none" strike="noStrike" cap="none" normalizeH="0" baseline="0" smtClean="0">
            <a:ln>
              <a:noFill/>
            </a:ln>
            <a:solidFill>
              <a:schemeClr val="tx2"/>
            </a:solidFill>
            <a:effectLst/>
            <a:latin typeface="Arial Black" panose="020B0A04020102020204" pitchFamily="34" charset="0"/>
            <a:cs typeface="Arial" panose="020B0604020202020204" pitchFamily="34" charset="0"/>
          </a:defRPr>
        </a:defPPr>
      </a:lstStyle>
    </a:lnDef>
  </a:objectDefaults>
  <a:extraClrSchemeLst>
    <a:extraClrScheme>
      <a:clrScheme name="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3850</TotalTime>
  <Words>3692</Words>
  <Application>Microsoft Office PowerPoint</Application>
  <PresentationFormat>On-screen Show (4:3)</PresentationFormat>
  <Paragraphs>151</Paragraphs>
  <Slides>49</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49</vt:i4>
      </vt:variant>
    </vt:vector>
  </HeadingPairs>
  <TitlesOfParts>
    <vt:vector size="55" baseType="lpstr">
      <vt:lpstr>Arial</vt:lpstr>
      <vt:lpstr>Arial Narrow</vt:lpstr>
      <vt:lpstr>Wingdings</vt:lpstr>
      <vt:lpstr>Arial Black</vt:lpstr>
      <vt:lpstr>1_Mountain Top</vt:lpstr>
      <vt:lpstr>Mountain Top</vt:lpstr>
      <vt:lpstr>Who Is The Successor of the Bab? </vt:lpstr>
      <vt:lpstr>The Bab?</vt:lpstr>
      <vt:lpstr>Examples of the Bab’s Writing</vt:lpstr>
      <vt:lpstr>Panj Sha’n (Five Modes)</vt:lpstr>
      <vt:lpstr>From the Panj Sha’n</vt:lpstr>
      <vt:lpstr>From the Panj Sha’n - continued</vt:lpstr>
      <vt:lpstr>Note:</vt:lpstr>
      <vt:lpstr>The Alleged Successors</vt:lpstr>
      <vt:lpstr>But Who Would Succeed the Bab?</vt:lpstr>
      <vt:lpstr>Timing</vt:lpstr>
      <vt:lpstr>Feuds and Murders Over Succession</vt:lpstr>
      <vt:lpstr>Quote - continued</vt:lpstr>
      <vt:lpstr>Quote - continued</vt:lpstr>
      <vt:lpstr>Quote - continued</vt:lpstr>
      <vt:lpstr>The Bab’s Will and Testament</vt:lpstr>
      <vt:lpstr>Text</vt:lpstr>
      <vt:lpstr>Translation</vt:lpstr>
      <vt:lpstr>Translation - continued</vt:lpstr>
      <vt:lpstr>Footnotes</vt:lpstr>
      <vt:lpstr>A Baha’i View</vt:lpstr>
      <vt:lpstr>The Bab’s View</vt:lpstr>
      <vt:lpstr>Ithna’Ashariyya Shi’ite Muslim View</vt:lpstr>
      <vt:lpstr>Ithna’Ashariyya Shi’ite View - continued</vt:lpstr>
      <vt:lpstr>The Sunni Muslim View of Baha’is</vt:lpstr>
      <vt:lpstr>Hadith Injunctions Against Baha’is</vt:lpstr>
      <vt:lpstr>The Christian View of Baha’is</vt:lpstr>
      <vt:lpstr>Christian View of Baha’is - continued</vt:lpstr>
      <vt:lpstr>Jewish View of Baha’is</vt:lpstr>
      <vt:lpstr>Will the Real Prophet Please Stand Up?</vt:lpstr>
      <vt:lpstr>Life and Teaching – the Baha’u’llah</vt:lpstr>
      <vt:lpstr>Life and Teaching - Mohammed</vt:lpstr>
      <vt:lpstr>Life and Teaching - Jesus</vt:lpstr>
      <vt:lpstr>Miracles</vt:lpstr>
      <vt:lpstr>Prophecy About the Baha’u’llah?</vt:lpstr>
      <vt:lpstr>The Baha’u’llah? - continued</vt:lpstr>
      <vt:lpstr>Prophecies about Mohammed?</vt:lpstr>
      <vt:lpstr>Prophecies about Jesus</vt:lpstr>
      <vt:lpstr>When will the Messiah come?</vt:lpstr>
      <vt:lpstr>What will the Messiah do?</vt:lpstr>
      <vt:lpstr>Reactions of the People</vt:lpstr>
      <vt:lpstr>Reactions of the people - continue</vt:lpstr>
      <vt:lpstr>Prophecies by the Bah’a’ullah</vt:lpstr>
      <vt:lpstr>Prophecies by Mohammed</vt:lpstr>
      <vt:lpstr>Prophecies by Jesus</vt:lpstr>
      <vt:lpstr>Testimony &amp; Life of Witnesses – Baha’u’llah</vt:lpstr>
      <vt:lpstr>Testimony &amp; Life of Witnesses - Mohammed</vt:lpstr>
      <vt:lpstr>Muhammed’s Witnesses - continue</vt:lpstr>
      <vt:lpstr>Life &amp; Testimony of Witnesses - Jesus</vt:lpstr>
      <vt:lpstr>Conclusion</vt:lpstr>
    </vt:vector>
  </TitlesOfParts>
  <Company>self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dc:creator>
  <cp:lastModifiedBy>Steve Morrison</cp:lastModifiedBy>
  <cp:revision>263</cp:revision>
  <dcterms:created xsi:type="dcterms:W3CDTF">2008-06-24T23:01:52Z</dcterms:created>
  <dcterms:modified xsi:type="dcterms:W3CDTF">2019-12-13T02:57:05Z</dcterms:modified>
</cp:coreProperties>
</file>